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62"/>
  </p:notesMasterIdLst>
  <p:sldIdLst>
    <p:sldId id="256" r:id="rId2"/>
    <p:sldId id="257" r:id="rId3"/>
    <p:sldId id="258" r:id="rId4"/>
    <p:sldId id="259" r:id="rId5"/>
    <p:sldId id="260" r:id="rId6"/>
    <p:sldId id="261" r:id="rId7"/>
    <p:sldId id="262" r:id="rId8"/>
    <p:sldId id="264" r:id="rId9"/>
    <p:sldId id="265" r:id="rId10"/>
    <p:sldId id="266" r:id="rId11"/>
    <p:sldId id="267" r:id="rId12"/>
    <p:sldId id="269" r:id="rId13"/>
    <p:sldId id="360" r:id="rId14"/>
    <p:sldId id="361" r:id="rId15"/>
    <p:sldId id="362" r:id="rId16"/>
    <p:sldId id="295"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63" r:id="rId31"/>
    <p:sldId id="343" r:id="rId32"/>
    <p:sldId id="344" r:id="rId33"/>
    <p:sldId id="345" r:id="rId34"/>
    <p:sldId id="346" r:id="rId35"/>
    <p:sldId id="347" r:id="rId36"/>
    <p:sldId id="348" r:id="rId37"/>
    <p:sldId id="349" r:id="rId38"/>
    <p:sldId id="350" r:id="rId39"/>
    <p:sldId id="351" r:id="rId40"/>
    <p:sldId id="352" r:id="rId41"/>
    <p:sldId id="364" r:id="rId42"/>
    <p:sldId id="353" r:id="rId43"/>
    <p:sldId id="354" r:id="rId44"/>
    <p:sldId id="355" r:id="rId45"/>
    <p:sldId id="356" r:id="rId46"/>
    <p:sldId id="359" r:id="rId47"/>
    <p:sldId id="365" r:id="rId48"/>
    <p:sldId id="372" r:id="rId49"/>
    <p:sldId id="358" r:id="rId50"/>
    <p:sldId id="375" r:id="rId51"/>
    <p:sldId id="373" r:id="rId52"/>
    <p:sldId id="374" r:id="rId53"/>
    <p:sldId id="376" r:id="rId54"/>
    <p:sldId id="377" r:id="rId55"/>
    <p:sldId id="370" r:id="rId56"/>
    <p:sldId id="368" r:id="rId57"/>
    <p:sldId id="366" r:id="rId58"/>
    <p:sldId id="367" r:id="rId59"/>
    <p:sldId id="273" r:id="rId60"/>
    <p:sldId id="36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42" autoAdjust="0"/>
    <p:restoredTop sz="94660"/>
  </p:normalViewPr>
  <p:slideViewPr>
    <p:cSldViewPr snapToGrid="0">
      <p:cViewPr varScale="1">
        <p:scale>
          <a:sx n="110" d="100"/>
          <a:sy n="110" d="100"/>
        </p:scale>
        <p:origin x="8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757D3-96BC-4BD5-9E42-332D2314C126}"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C9580F21-953D-439D-A8B9-9A98B7ECE8BF}">
      <dgm:prSet custT="1"/>
      <dgm:spPr/>
      <dgm:t>
        <a:bodyPr/>
        <a:lstStyle/>
        <a:p>
          <a:r>
            <a:rPr lang="en-US" sz="1200" b="1" i="0">
              <a:latin typeface="Gill Sans" panose="020B0502020104020203"/>
            </a:rPr>
            <a:t>Project Overview</a:t>
          </a:r>
          <a:endParaRPr lang="en-US" sz="1200">
            <a:latin typeface="Gill Sans" panose="020B0502020104020203"/>
          </a:endParaRPr>
        </a:p>
      </dgm:t>
    </dgm:pt>
    <dgm:pt modelId="{89D317DB-5152-4F1B-B451-FA6957811DBB}" type="parTrans" cxnId="{DC8D5C02-8A43-46E3-8BD3-5C8F09F547B4}">
      <dgm:prSet/>
      <dgm:spPr/>
      <dgm:t>
        <a:bodyPr/>
        <a:lstStyle/>
        <a:p>
          <a:endParaRPr lang="en-US"/>
        </a:p>
      </dgm:t>
    </dgm:pt>
    <dgm:pt modelId="{4D037280-2678-4835-ABF4-6A1A696F6297}" type="sibTrans" cxnId="{DC8D5C02-8A43-46E3-8BD3-5C8F09F547B4}">
      <dgm:prSet/>
      <dgm:spPr/>
      <dgm:t>
        <a:bodyPr/>
        <a:lstStyle/>
        <a:p>
          <a:endParaRPr lang="en-US"/>
        </a:p>
      </dgm:t>
    </dgm:pt>
    <dgm:pt modelId="{7E0CC48C-F09C-441E-9CE5-00E3C03A249F}">
      <dgm:prSet custT="1"/>
      <dgm:spPr/>
      <dgm:t>
        <a:bodyPr/>
        <a:lstStyle/>
        <a:p>
          <a:r>
            <a:rPr lang="en-US" sz="1200" b="0" i="0">
              <a:latin typeface="Gill Sans" panose="020B0502020104020203"/>
            </a:rPr>
            <a:t>Project Requirements</a:t>
          </a:r>
          <a:endParaRPr lang="en-US" sz="1200" dirty="0">
            <a:latin typeface="Gill Sans" panose="020B0502020104020203"/>
          </a:endParaRPr>
        </a:p>
      </dgm:t>
    </dgm:pt>
    <dgm:pt modelId="{E73AF633-4833-4BC7-A4AF-6DEB919D7F3F}" type="parTrans" cxnId="{608E54D9-2223-460B-9B9D-8BBD0389C2E1}">
      <dgm:prSet/>
      <dgm:spPr/>
      <dgm:t>
        <a:bodyPr/>
        <a:lstStyle/>
        <a:p>
          <a:endParaRPr lang="en-US"/>
        </a:p>
      </dgm:t>
    </dgm:pt>
    <dgm:pt modelId="{53FA8087-C777-4D08-8B74-AE6D52B58B02}" type="sibTrans" cxnId="{608E54D9-2223-460B-9B9D-8BBD0389C2E1}">
      <dgm:prSet/>
      <dgm:spPr/>
      <dgm:t>
        <a:bodyPr/>
        <a:lstStyle/>
        <a:p>
          <a:endParaRPr lang="en-US"/>
        </a:p>
      </dgm:t>
    </dgm:pt>
    <dgm:pt modelId="{9F4DAE36-2DAC-4E0C-83DC-7BFF6A7BB534}">
      <dgm:prSet custT="1"/>
      <dgm:spPr/>
      <dgm:t>
        <a:bodyPr/>
        <a:lstStyle/>
        <a:p>
          <a:r>
            <a:rPr lang="en-US" sz="1200" b="0" i="0">
              <a:latin typeface="Gill Sans" panose="020B0502020104020203"/>
            </a:rPr>
            <a:t>User Personas</a:t>
          </a:r>
          <a:endParaRPr lang="en-US" sz="1200" dirty="0">
            <a:latin typeface="Gill Sans" panose="020B0502020104020203"/>
          </a:endParaRPr>
        </a:p>
      </dgm:t>
    </dgm:pt>
    <dgm:pt modelId="{86C14C58-6FCE-444E-A890-9245A3CF9347}" type="parTrans" cxnId="{B45F1922-33FB-4224-8871-E2CC327780BE}">
      <dgm:prSet/>
      <dgm:spPr/>
      <dgm:t>
        <a:bodyPr/>
        <a:lstStyle/>
        <a:p>
          <a:endParaRPr lang="en-US"/>
        </a:p>
      </dgm:t>
    </dgm:pt>
    <dgm:pt modelId="{A0A2A000-6FB3-4A25-836B-A3DAFF315D2F}" type="sibTrans" cxnId="{B45F1922-33FB-4224-8871-E2CC327780BE}">
      <dgm:prSet/>
      <dgm:spPr/>
      <dgm:t>
        <a:bodyPr/>
        <a:lstStyle/>
        <a:p>
          <a:endParaRPr lang="en-US"/>
        </a:p>
      </dgm:t>
    </dgm:pt>
    <dgm:pt modelId="{0DE26D6D-C837-491C-A603-554CDD71DEFA}">
      <dgm:prSet custT="1"/>
      <dgm:spPr/>
      <dgm:t>
        <a:bodyPr/>
        <a:lstStyle/>
        <a:p>
          <a:r>
            <a:rPr lang="en-US" sz="1200" b="0" i="0">
              <a:latin typeface="Gill Sans" panose="020B0502020104020203"/>
            </a:rPr>
            <a:t>Tools and Technologies</a:t>
          </a:r>
          <a:endParaRPr lang="en-US" sz="1200">
            <a:latin typeface="Gill Sans" panose="020B0502020104020203"/>
          </a:endParaRPr>
        </a:p>
      </dgm:t>
    </dgm:pt>
    <dgm:pt modelId="{1130380D-B34D-4487-8831-FE3AC8BABB70}" type="parTrans" cxnId="{200EB779-3C9C-419C-A5E2-CD268F66C214}">
      <dgm:prSet/>
      <dgm:spPr/>
      <dgm:t>
        <a:bodyPr/>
        <a:lstStyle/>
        <a:p>
          <a:endParaRPr lang="en-US"/>
        </a:p>
      </dgm:t>
    </dgm:pt>
    <dgm:pt modelId="{E94DBAB2-5556-42F2-ADEA-6CC09C56DFEE}" type="sibTrans" cxnId="{200EB779-3C9C-419C-A5E2-CD268F66C214}">
      <dgm:prSet/>
      <dgm:spPr/>
      <dgm:t>
        <a:bodyPr/>
        <a:lstStyle/>
        <a:p>
          <a:endParaRPr lang="en-US"/>
        </a:p>
      </dgm:t>
    </dgm:pt>
    <dgm:pt modelId="{FBC0C873-E75E-416E-B67A-A40B98CDCB56}">
      <dgm:prSet custT="1"/>
      <dgm:spPr/>
      <dgm:t>
        <a:bodyPr/>
        <a:lstStyle/>
        <a:p>
          <a:r>
            <a:rPr lang="en-US" sz="1200" b="0" i="0">
              <a:latin typeface="Gill Sans" panose="020B0502020104020203"/>
            </a:rPr>
            <a:t>Front-end, Backend Technologies  and Database</a:t>
          </a:r>
          <a:endParaRPr lang="en-US" sz="1200" dirty="0">
            <a:latin typeface="Gill Sans" panose="020B0502020104020203"/>
          </a:endParaRPr>
        </a:p>
      </dgm:t>
    </dgm:pt>
    <dgm:pt modelId="{DE616D0B-0E40-48B3-A61A-985E29FF3500}" type="parTrans" cxnId="{B598E355-3D0B-4652-8E62-693A791BE3B7}">
      <dgm:prSet/>
      <dgm:spPr/>
      <dgm:t>
        <a:bodyPr/>
        <a:lstStyle/>
        <a:p>
          <a:endParaRPr lang="en-US"/>
        </a:p>
      </dgm:t>
    </dgm:pt>
    <dgm:pt modelId="{9E956E88-BA7F-47F9-ABA3-3DF2B4AF2046}" type="sibTrans" cxnId="{B598E355-3D0B-4652-8E62-693A791BE3B7}">
      <dgm:prSet/>
      <dgm:spPr/>
      <dgm:t>
        <a:bodyPr/>
        <a:lstStyle/>
        <a:p>
          <a:endParaRPr lang="en-US"/>
        </a:p>
      </dgm:t>
    </dgm:pt>
    <dgm:pt modelId="{8BB356E6-FC7C-49E4-827E-35804894F34E}">
      <dgm:prSet custT="1"/>
      <dgm:spPr/>
      <dgm:t>
        <a:bodyPr/>
        <a:lstStyle/>
        <a:p>
          <a:r>
            <a:rPr lang="en-US" sz="1200" b="0" i="0">
              <a:latin typeface="Gill Sans" panose="020B0502020104020203"/>
            </a:rPr>
            <a:t>AWS Services</a:t>
          </a:r>
          <a:endParaRPr lang="en-US" sz="1200" dirty="0">
            <a:latin typeface="Gill Sans" panose="020B0502020104020203"/>
          </a:endParaRPr>
        </a:p>
      </dgm:t>
    </dgm:pt>
    <dgm:pt modelId="{D38F84BA-764D-45EC-8227-16BE9D0FCD5E}" type="parTrans" cxnId="{95E6081D-B6A0-4291-B40E-7C776C207564}">
      <dgm:prSet/>
      <dgm:spPr/>
      <dgm:t>
        <a:bodyPr/>
        <a:lstStyle/>
        <a:p>
          <a:endParaRPr lang="en-US"/>
        </a:p>
      </dgm:t>
    </dgm:pt>
    <dgm:pt modelId="{E1ABEF2C-557A-4E0D-BEC3-C99FF827CE9F}" type="sibTrans" cxnId="{95E6081D-B6A0-4291-B40E-7C776C207564}">
      <dgm:prSet/>
      <dgm:spPr/>
      <dgm:t>
        <a:bodyPr/>
        <a:lstStyle/>
        <a:p>
          <a:endParaRPr lang="en-US"/>
        </a:p>
      </dgm:t>
    </dgm:pt>
    <dgm:pt modelId="{3F8A7487-9DEA-4029-AC70-778BDF93FC66}">
      <dgm:prSet custT="1"/>
      <dgm:spPr/>
      <dgm:t>
        <a:bodyPr/>
        <a:lstStyle/>
        <a:p>
          <a:r>
            <a:rPr lang="en-US" sz="1200" b="0" i="0">
              <a:latin typeface="Gill Sans" panose="020B0502020104020203"/>
            </a:rPr>
            <a:t>Tools</a:t>
          </a:r>
          <a:endParaRPr lang="en-US" sz="1200" dirty="0">
            <a:latin typeface="Gill Sans" panose="020B0502020104020203"/>
          </a:endParaRPr>
        </a:p>
      </dgm:t>
    </dgm:pt>
    <dgm:pt modelId="{17356C86-2FE7-441D-9687-D8BF1A607880}" type="parTrans" cxnId="{6527DD7C-C0F6-4609-AA93-C8C0D77FB53A}">
      <dgm:prSet/>
      <dgm:spPr/>
      <dgm:t>
        <a:bodyPr/>
        <a:lstStyle/>
        <a:p>
          <a:endParaRPr lang="en-US"/>
        </a:p>
      </dgm:t>
    </dgm:pt>
    <dgm:pt modelId="{268AB6F4-5A1C-493E-8D68-4B840ACAEEB3}" type="sibTrans" cxnId="{6527DD7C-C0F6-4609-AA93-C8C0D77FB53A}">
      <dgm:prSet/>
      <dgm:spPr/>
      <dgm:t>
        <a:bodyPr/>
        <a:lstStyle/>
        <a:p>
          <a:endParaRPr lang="en-US"/>
        </a:p>
      </dgm:t>
    </dgm:pt>
    <dgm:pt modelId="{BD113CD7-EEB8-415B-BFB6-B2E3F1D54807}">
      <dgm:prSet custT="1"/>
      <dgm:spPr/>
      <dgm:t>
        <a:bodyPr/>
        <a:lstStyle/>
        <a:p>
          <a:r>
            <a:rPr lang="en-US" sz="1200" b="0" i="0" dirty="0">
              <a:latin typeface="Gill Sans" panose="020B0502020104020203"/>
            </a:rPr>
            <a:t>System Architecture</a:t>
          </a:r>
          <a:endParaRPr lang="en-US" sz="1200" dirty="0">
            <a:latin typeface="Gill Sans" panose="020B0502020104020203"/>
          </a:endParaRPr>
        </a:p>
      </dgm:t>
    </dgm:pt>
    <dgm:pt modelId="{00C39DDE-456D-4AAA-8018-7B23D72486E8}" type="parTrans" cxnId="{B079EEBF-F745-4018-BDA1-E032342EB98A}">
      <dgm:prSet/>
      <dgm:spPr/>
      <dgm:t>
        <a:bodyPr/>
        <a:lstStyle/>
        <a:p>
          <a:endParaRPr lang="en-US"/>
        </a:p>
      </dgm:t>
    </dgm:pt>
    <dgm:pt modelId="{6002B936-14EB-4F63-8C1D-8DBAE146010E}" type="sibTrans" cxnId="{B079EEBF-F745-4018-BDA1-E032342EB98A}">
      <dgm:prSet/>
      <dgm:spPr/>
      <dgm:t>
        <a:bodyPr/>
        <a:lstStyle/>
        <a:p>
          <a:endParaRPr lang="en-US"/>
        </a:p>
      </dgm:t>
    </dgm:pt>
    <dgm:pt modelId="{A6A1F847-664C-4E27-B732-EC260222AAE1}">
      <dgm:prSet custT="1"/>
      <dgm:spPr/>
      <dgm:t>
        <a:bodyPr/>
        <a:lstStyle/>
        <a:p>
          <a:r>
            <a:rPr lang="en-US" sz="1200" b="0" i="0" dirty="0">
              <a:latin typeface="Gill Sans" panose="020B0502020104020203"/>
            </a:rPr>
            <a:t>Sequence Diagram</a:t>
          </a:r>
          <a:endParaRPr lang="en-US" sz="1200" dirty="0">
            <a:latin typeface="Gill Sans" panose="020B0502020104020203"/>
          </a:endParaRPr>
        </a:p>
      </dgm:t>
    </dgm:pt>
    <dgm:pt modelId="{A04F956E-4A54-4765-BC4E-94AB8161CE51}" type="parTrans" cxnId="{74F0F618-B936-4D16-B921-2E6A4959F6D0}">
      <dgm:prSet/>
      <dgm:spPr/>
      <dgm:t>
        <a:bodyPr/>
        <a:lstStyle/>
        <a:p>
          <a:endParaRPr lang="en-US"/>
        </a:p>
      </dgm:t>
    </dgm:pt>
    <dgm:pt modelId="{7E91CCDE-9FB6-4EC3-B57B-A5254D4D5CAB}" type="sibTrans" cxnId="{74F0F618-B936-4D16-B921-2E6A4959F6D0}">
      <dgm:prSet/>
      <dgm:spPr/>
      <dgm:t>
        <a:bodyPr/>
        <a:lstStyle/>
        <a:p>
          <a:endParaRPr lang="en-US"/>
        </a:p>
      </dgm:t>
    </dgm:pt>
    <dgm:pt modelId="{9D32E497-0AB7-4135-B525-4D62B050362C}">
      <dgm:prSet custT="1"/>
      <dgm:spPr/>
      <dgm:t>
        <a:bodyPr/>
        <a:lstStyle/>
        <a:p>
          <a:r>
            <a:rPr lang="en-US" sz="1200" b="0" i="0" dirty="0">
              <a:latin typeface="Gill Sans" panose="020B0502020104020203"/>
            </a:rPr>
            <a:t>Database Migration </a:t>
          </a:r>
          <a:endParaRPr lang="en-US" sz="1200" dirty="0">
            <a:latin typeface="Gill Sans" panose="020B0502020104020203"/>
          </a:endParaRPr>
        </a:p>
      </dgm:t>
    </dgm:pt>
    <dgm:pt modelId="{A9F828AE-F2FD-43DD-A84E-E3DBC1F364A6}" type="parTrans" cxnId="{0C47003E-0726-4697-840C-2AC770B9ACFB}">
      <dgm:prSet/>
      <dgm:spPr/>
      <dgm:t>
        <a:bodyPr/>
        <a:lstStyle/>
        <a:p>
          <a:endParaRPr lang="en-US"/>
        </a:p>
      </dgm:t>
    </dgm:pt>
    <dgm:pt modelId="{D4ECDDE9-CEF8-466F-B2E8-DFF4826CEC62}" type="sibTrans" cxnId="{0C47003E-0726-4697-840C-2AC770B9ACFB}">
      <dgm:prSet/>
      <dgm:spPr/>
      <dgm:t>
        <a:bodyPr/>
        <a:lstStyle/>
        <a:p>
          <a:endParaRPr lang="en-US"/>
        </a:p>
      </dgm:t>
    </dgm:pt>
    <dgm:pt modelId="{0ED5E72F-55F5-416E-AC9D-4611A994A0BC}">
      <dgm:prSet custT="1"/>
      <dgm:spPr/>
      <dgm:t>
        <a:bodyPr/>
        <a:lstStyle/>
        <a:p>
          <a:r>
            <a:rPr lang="en-US" sz="1200" b="0" i="0" dirty="0">
              <a:latin typeface="Gill Sans" panose="020B0502020104020203"/>
            </a:rPr>
            <a:t>AWS diagram</a:t>
          </a:r>
          <a:endParaRPr lang="en-US" sz="1200" dirty="0">
            <a:latin typeface="Gill Sans" panose="020B0502020104020203"/>
          </a:endParaRPr>
        </a:p>
      </dgm:t>
    </dgm:pt>
    <dgm:pt modelId="{D6DBC393-C0FB-45DE-B2F7-8AF459651056}" type="parTrans" cxnId="{4671F28F-428E-4853-933F-8E2CDDC45B5A}">
      <dgm:prSet/>
      <dgm:spPr/>
      <dgm:t>
        <a:bodyPr/>
        <a:lstStyle/>
        <a:p>
          <a:endParaRPr lang="en-US"/>
        </a:p>
      </dgm:t>
    </dgm:pt>
    <dgm:pt modelId="{722FBA92-08B0-4164-973F-67BCAC175344}" type="sibTrans" cxnId="{4671F28F-428E-4853-933F-8E2CDDC45B5A}">
      <dgm:prSet/>
      <dgm:spPr/>
      <dgm:t>
        <a:bodyPr/>
        <a:lstStyle/>
        <a:p>
          <a:endParaRPr lang="en-US"/>
        </a:p>
      </dgm:t>
    </dgm:pt>
    <dgm:pt modelId="{8507F399-E472-4ACE-88A9-007C6CD3BD4E}">
      <dgm:prSet custT="1"/>
      <dgm:spPr/>
      <dgm:t>
        <a:bodyPr/>
        <a:lstStyle/>
        <a:p>
          <a:r>
            <a:rPr lang="en-US" sz="1200" b="0" i="0" dirty="0">
              <a:latin typeface="Gill Sans" panose="020B0502020104020203"/>
            </a:rPr>
            <a:t>Sprint 1-4 Recap</a:t>
          </a:r>
          <a:endParaRPr lang="en-US" sz="1200" dirty="0">
            <a:latin typeface="Gill Sans" panose="020B0502020104020203"/>
          </a:endParaRPr>
        </a:p>
      </dgm:t>
    </dgm:pt>
    <dgm:pt modelId="{47E86E98-A632-4678-A844-55A0BB3206CB}" type="parTrans" cxnId="{18C252D3-D14E-4857-9A8E-FA54FB280E9A}">
      <dgm:prSet/>
      <dgm:spPr/>
      <dgm:t>
        <a:bodyPr/>
        <a:lstStyle/>
        <a:p>
          <a:endParaRPr lang="en-US"/>
        </a:p>
      </dgm:t>
    </dgm:pt>
    <dgm:pt modelId="{CB637D93-7C84-4EAE-834A-822023924610}" type="sibTrans" cxnId="{18C252D3-D14E-4857-9A8E-FA54FB280E9A}">
      <dgm:prSet/>
      <dgm:spPr/>
      <dgm:t>
        <a:bodyPr/>
        <a:lstStyle/>
        <a:p>
          <a:endParaRPr lang="en-US"/>
        </a:p>
      </dgm:t>
    </dgm:pt>
    <dgm:pt modelId="{9C0050E2-C50D-47C1-81D8-E38355702612}">
      <dgm:prSet custT="1"/>
      <dgm:spPr/>
      <dgm:t>
        <a:bodyPr/>
        <a:lstStyle/>
        <a:p>
          <a:r>
            <a:rPr lang="en-US" sz="1200" b="0" i="0" dirty="0">
              <a:latin typeface="Gill Sans" panose="020B0502020104020203"/>
            </a:rPr>
            <a:t>Committed and Completed Artifacts</a:t>
          </a:r>
          <a:endParaRPr lang="en-US" sz="1200" dirty="0">
            <a:latin typeface="Gill Sans" panose="020B0502020104020203"/>
          </a:endParaRPr>
        </a:p>
      </dgm:t>
    </dgm:pt>
    <dgm:pt modelId="{42776C56-F700-4C1D-AFEB-6869573B5148}" type="parTrans" cxnId="{CCF0D411-995F-4C5E-BF44-DA1B4E6B2302}">
      <dgm:prSet/>
      <dgm:spPr/>
      <dgm:t>
        <a:bodyPr/>
        <a:lstStyle/>
        <a:p>
          <a:endParaRPr lang="en-US"/>
        </a:p>
      </dgm:t>
    </dgm:pt>
    <dgm:pt modelId="{57A8589E-B7BB-417A-88DF-376A12D2E89A}" type="sibTrans" cxnId="{CCF0D411-995F-4C5E-BF44-DA1B4E6B2302}">
      <dgm:prSet/>
      <dgm:spPr/>
      <dgm:t>
        <a:bodyPr/>
        <a:lstStyle/>
        <a:p>
          <a:endParaRPr lang="en-US"/>
        </a:p>
      </dgm:t>
    </dgm:pt>
    <dgm:pt modelId="{123E3BA6-CED9-489F-BE1F-33D821DA9D5A}">
      <dgm:prSet custT="1"/>
      <dgm:spPr/>
      <dgm:t>
        <a:bodyPr/>
        <a:lstStyle/>
        <a:p>
          <a:r>
            <a:rPr lang="en-US" sz="1200" b="0" i="0" dirty="0">
              <a:latin typeface="Gill Sans" panose="020B0502020104020203"/>
            </a:rPr>
            <a:t> Statistics</a:t>
          </a:r>
          <a:endParaRPr lang="en-US" sz="1200" dirty="0">
            <a:latin typeface="Gill Sans" panose="020B0502020104020203"/>
          </a:endParaRPr>
        </a:p>
      </dgm:t>
    </dgm:pt>
    <dgm:pt modelId="{061B679C-0F96-4269-BF0F-3009E8C5382E}" type="parTrans" cxnId="{4969113A-D1B4-45D6-9C94-9A4B89E45459}">
      <dgm:prSet/>
      <dgm:spPr/>
      <dgm:t>
        <a:bodyPr/>
        <a:lstStyle/>
        <a:p>
          <a:endParaRPr lang="en-US"/>
        </a:p>
      </dgm:t>
    </dgm:pt>
    <dgm:pt modelId="{E309514F-BCA2-4C49-8835-90D60617E7C9}" type="sibTrans" cxnId="{4969113A-D1B4-45D6-9C94-9A4B89E45459}">
      <dgm:prSet/>
      <dgm:spPr/>
      <dgm:t>
        <a:bodyPr/>
        <a:lstStyle/>
        <a:p>
          <a:endParaRPr lang="en-US"/>
        </a:p>
      </dgm:t>
    </dgm:pt>
    <dgm:pt modelId="{55B7FA86-5873-4DE9-850D-67AC23649922}">
      <dgm:prSet custT="1"/>
      <dgm:spPr/>
      <dgm:t>
        <a:bodyPr/>
        <a:lstStyle/>
        <a:p>
          <a:r>
            <a:rPr lang="en-US" sz="1200" b="0" i="0" dirty="0">
              <a:latin typeface="Gill Sans" panose="020B0502020104020203"/>
            </a:rPr>
            <a:t>Test Cases</a:t>
          </a:r>
          <a:endParaRPr lang="en-US" sz="1200" dirty="0">
            <a:latin typeface="Gill Sans" panose="020B0502020104020203"/>
          </a:endParaRPr>
        </a:p>
      </dgm:t>
    </dgm:pt>
    <dgm:pt modelId="{70B8718F-F641-4D0A-9FBE-66C65AFE6553}" type="parTrans" cxnId="{9828A1D6-930C-4182-9FD4-8A6015EE3734}">
      <dgm:prSet/>
      <dgm:spPr/>
      <dgm:t>
        <a:bodyPr/>
        <a:lstStyle/>
        <a:p>
          <a:endParaRPr lang="en-US"/>
        </a:p>
      </dgm:t>
    </dgm:pt>
    <dgm:pt modelId="{5B68A771-6E2E-402A-88A7-056FDF098146}" type="sibTrans" cxnId="{9828A1D6-930C-4182-9FD4-8A6015EE3734}">
      <dgm:prSet/>
      <dgm:spPr/>
      <dgm:t>
        <a:bodyPr/>
        <a:lstStyle/>
        <a:p>
          <a:endParaRPr lang="en-US"/>
        </a:p>
      </dgm:t>
    </dgm:pt>
    <dgm:pt modelId="{E0AFA83E-D02E-4C57-933D-EFFE47EE4D13}">
      <dgm:prSet custT="1"/>
      <dgm:spPr/>
      <dgm:t>
        <a:bodyPr/>
        <a:lstStyle/>
        <a:p>
          <a:r>
            <a:rPr lang="en-US" sz="1200" b="0" i="0" dirty="0">
              <a:latin typeface="Gill Sans" panose="020B0502020104020203"/>
            </a:rPr>
            <a:t>Burndown Charts</a:t>
          </a:r>
          <a:endParaRPr lang="en-US" sz="1200" dirty="0">
            <a:latin typeface="Gill Sans" panose="020B0502020104020203"/>
          </a:endParaRPr>
        </a:p>
      </dgm:t>
    </dgm:pt>
    <dgm:pt modelId="{2DFDBA3D-8725-48D3-A928-ABBC2D84BF3A}" type="parTrans" cxnId="{76EE26D4-0624-4867-937A-1A803D2E5926}">
      <dgm:prSet/>
      <dgm:spPr/>
      <dgm:t>
        <a:bodyPr/>
        <a:lstStyle/>
        <a:p>
          <a:endParaRPr lang="en-US"/>
        </a:p>
      </dgm:t>
    </dgm:pt>
    <dgm:pt modelId="{E905F86D-7CB6-4827-891C-02EB6225FD15}" type="sibTrans" cxnId="{76EE26D4-0624-4867-937A-1A803D2E5926}">
      <dgm:prSet/>
      <dgm:spPr/>
      <dgm:t>
        <a:bodyPr/>
        <a:lstStyle/>
        <a:p>
          <a:endParaRPr lang="en-US"/>
        </a:p>
      </dgm:t>
    </dgm:pt>
    <dgm:pt modelId="{EB0755C8-5D50-443A-843B-6D2B6E119555}">
      <dgm:prSet custT="1"/>
      <dgm:spPr/>
      <dgm:t>
        <a:bodyPr/>
        <a:lstStyle/>
        <a:p>
          <a:r>
            <a:rPr lang="en-US" sz="1200" b="0" i="0" dirty="0">
              <a:latin typeface="Gill Sans" panose="020B0502020104020203"/>
            </a:rPr>
            <a:t>Sprint 8 Report</a:t>
          </a:r>
          <a:endParaRPr lang="en-US" sz="1200" dirty="0">
            <a:latin typeface="Gill Sans" panose="020B0502020104020203"/>
          </a:endParaRPr>
        </a:p>
      </dgm:t>
    </dgm:pt>
    <dgm:pt modelId="{FD9307CE-BF5A-43B1-8779-44CAC722DB72}" type="parTrans" cxnId="{2D79F2A4-737B-4940-B66C-B8C76712128D}">
      <dgm:prSet/>
      <dgm:spPr/>
      <dgm:t>
        <a:bodyPr/>
        <a:lstStyle/>
        <a:p>
          <a:endParaRPr lang="en-US"/>
        </a:p>
      </dgm:t>
    </dgm:pt>
    <dgm:pt modelId="{C044870F-2967-4A85-845A-8222F9743D50}" type="sibTrans" cxnId="{2D79F2A4-737B-4940-B66C-B8C76712128D}">
      <dgm:prSet/>
      <dgm:spPr/>
      <dgm:t>
        <a:bodyPr/>
        <a:lstStyle/>
        <a:p>
          <a:endParaRPr lang="en-US"/>
        </a:p>
      </dgm:t>
    </dgm:pt>
    <dgm:pt modelId="{9CFD6A68-EBBE-4312-B4BD-35F9DD690943}">
      <dgm:prSet custT="1"/>
      <dgm:spPr/>
      <dgm:t>
        <a:bodyPr/>
        <a:lstStyle/>
        <a:p>
          <a:r>
            <a:rPr lang="en-US" sz="1200" b="0" i="0" dirty="0">
              <a:latin typeface="Gill Sans" panose="020B0502020104020203"/>
            </a:rPr>
            <a:t>Committed and Completed Artifacts</a:t>
          </a:r>
          <a:endParaRPr lang="en-US" sz="1200" dirty="0">
            <a:latin typeface="Gill Sans" panose="020B0502020104020203"/>
          </a:endParaRPr>
        </a:p>
      </dgm:t>
    </dgm:pt>
    <dgm:pt modelId="{330219CE-45D8-4E32-8067-E5979AE74155}" type="parTrans" cxnId="{A2298522-EAA2-4F48-A590-EFE236C289B5}">
      <dgm:prSet/>
      <dgm:spPr/>
      <dgm:t>
        <a:bodyPr/>
        <a:lstStyle/>
        <a:p>
          <a:endParaRPr lang="en-US"/>
        </a:p>
      </dgm:t>
    </dgm:pt>
    <dgm:pt modelId="{C5EB662A-37CC-439C-92EE-3A0C0A5DADDF}" type="sibTrans" cxnId="{A2298522-EAA2-4F48-A590-EFE236C289B5}">
      <dgm:prSet/>
      <dgm:spPr/>
      <dgm:t>
        <a:bodyPr/>
        <a:lstStyle/>
        <a:p>
          <a:endParaRPr lang="en-US"/>
        </a:p>
      </dgm:t>
    </dgm:pt>
    <dgm:pt modelId="{5D5BA889-7620-4A98-A449-7E74DC7F3585}">
      <dgm:prSet custT="1"/>
      <dgm:spPr/>
      <dgm:t>
        <a:bodyPr/>
        <a:lstStyle/>
        <a:p>
          <a:r>
            <a:rPr lang="en-US" sz="1200" b="0" i="0" dirty="0">
              <a:latin typeface="Gill Sans" panose="020B0502020104020203"/>
            </a:rPr>
            <a:t>Statistics</a:t>
          </a:r>
          <a:endParaRPr lang="en-US" sz="1200" dirty="0">
            <a:latin typeface="Gill Sans" panose="020B0502020104020203"/>
          </a:endParaRPr>
        </a:p>
      </dgm:t>
    </dgm:pt>
    <dgm:pt modelId="{720BA3F2-4E69-4D64-A24C-1C4D04569F71}" type="parTrans" cxnId="{E1637E28-8BFA-4551-A159-8DBC63232FD6}">
      <dgm:prSet/>
      <dgm:spPr/>
      <dgm:t>
        <a:bodyPr/>
        <a:lstStyle/>
        <a:p>
          <a:endParaRPr lang="en-US"/>
        </a:p>
      </dgm:t>
    </dgm:pt>
    <dgm:pt modelId="{B2B39698-69B7-4A07-B604-2F3136A7DE8B}" type="sibTrans" cxnId="{E1637E28-8BFA-4551-A159-8DBC63232FD6}">
      <dgm:prSet/>
      <dgm:spPr/>
      <dgm:t>
        <a:bodyPr/>
        <a:lstStyle/>
        <a:p>
          <a:endParaRPr lang="en-US"/>
        </a:p>
      </dgm:t>
    </dgm:pt>
    <dgm:pt modelId="{601FDA14-508A-492B-B173-3C947BB04B8D}">
      <dgm:prSet custT="1"/>
      <dgm:spPr/>
      <dgm:t>
        <a:bodyPr/>
        <a:lstStyle/>
        <a:p>
          <a:r>
            <a:rPr lang="en-US" sz="1200" b="0" i="0" dirty="0">
              <a:latin typeface="Gill Sans" panose="020B0502020104020203"/>
            </a:rPr>
            <a:t>Test Case</a:t>
          </a:r>
          <a:endParaRPr lang="en-US" sz="1200" dirty="0">
            <a:latin typeface="Gill Sans" panose="020B0502020104020203"/>
          </a:endParaRPr>
        </a:p>
      </dgm:t>
    </dgm:pt>
    <dgm:pt modelId="{B272A957-FAC4-416D-B530-5584E3B9CEAE}" type="parTrans" cxnId="{2B45DFD0-8C72-4844-B35D-4A80AB74EF56}">
      <dgm:prSet/>
      <dgm:spPr/>
      <dgm:t>
        <a:bodyPr/>
        <a:lstStyle/>
        <a:p>
          <a:endParaRPr lang="en-US"/>
        </a:p>
      </dgm:t>
    </dgm:pt>
    <dgm:pt modelId="{C49EFD6F-A94D-4DE7-BD1B-FCF66F845FCB}" type="sibTrans" cxnId="{2B45DFD0-8C72-4844-B35D-4A80AB74EF56}">
      <dgm:prSet/>
      <dgm:spPr/>
      <dgm:t>
        <a:bodyPr/>
        <a:lstStyle/>
        <a:p>
          <a:endParaRPr lang="en-US"/>
        </a:p>
      </dgm:t>
    </dgm:pt>
    <dgm:pt modelId="{5CC299DE-F263-45CF-B92B-778DB54B30AD}">
      <dgm:prSet custT="1"/>
      <dgm:spPr/>
      <dgm:t>
        <a:bodyPr/>
        <a:lstStyle/>
        <a:p>
          <a:r>
            <a:rPr lang="en-US" sz="1200" b="0" i="0" dirty="0">
              <a:latin typeface="Gill Sans" panose="020B0502020104020203"/>
            </a:rPr>
            <a:t>Sprint 8 Burndown Chart</a:t>
          </a:r>
          <a:endParaRPr lang="en-US" sz="1200" dirty="0">
            <a:latin typeface="Gill Sans" panose="020B0502020104020203"/>
          </a:endParaRPr>
        </a:p>
      </dgm:t>
    </dgm:pt>
    <dgm:pt modelId="{FD88162C-0E93-4A63-A546-1F09BD5AC6AA}" type="parTrans" cxnId="{71F9AC33-1F39-4C20-AE4B-55D6A3E0676F}">
      <dgm:prSet/>
      <dgm:spPr/>
      <dgm:t>
        <a:bodyPr/>
        <a:lstStyle/>
        <a:p>
          <a:endParaRPr lang="en-US"/>
        </a:p>
      </dgm:t>
    </dgm:pt>
    <dgm:pt modelId="{15F6646D-C771-4967-84FA-3F765FECDB1F}" type="sibTrans" cxnId="{71F9AC33-1F39-4C20-AE4B-55D6A3E0676F}">
      <dgm:prSet/>
      <dgm:spPr/>
      <dgm:t>
        <a:bodyPr/>
        <a:lstStyle/>
        <a:p>
          <a:endParaRPr lang="en-US"/>
        </a:p>
      </dgm:t>
    </dgm:pt>
    <dgm:pt modelId="{5CAF2445-8DF0-47CB-BB2A-917D2E8EC391}">
      <dgm:prSet custT="1"/>
      <dgm:spPr/>
      <dgm:t>
        <a:bodyPr/>
        <a:lstStyle/>
        <a:p>
          <a:r>
            <a:rPr lang="en-US" sz="1200" b="0" i="0">
              <a:latin typeface="Gill Sans" panose="020B0502020104020203"/>
            </a:rPr>
            <a:t>Sprint 8 Deliverables</a:t>
          </a:r>
          <a:endParaRPr lang="en-US" sz="1200">
            <a:latin typeface="Gill Sans" panose="020B0502020104020203"/>
          </a:endParaRPr>
        </a:p>
      </dgm:t>
    </dgm:pt>
    <dgm:pt modelId="{89032648-24AA-428B-876C-8AF6F5383644}" type="parTrans" cxnId="{53825225-1B2B-45AF-96DC-47D2E6CD1B5B}">
      <dgm:prSet/>
      <dgm:spPr/>
      <dgm:t>
        <a:bodyPr/>
        <a:lstStyle/>
        <a:p>
          <a:endParaRPr lang="en-US"/>
        </a:p>
      </dgm:t>
    </dgm:pt>
    <dgm:pt modelId="{81E11CFC-CD2F-4676-9946-881ECF4E0FBD}" type="sibTrans" cxnId="{53825225-1B2B-45AF-96DC-47D2E6CD1B5B}">
      <dgm:prSet/>
      <dgm:spPr/>
      <dgm:t>
        <a:bodyPr/>
        <a:lstStyle/>
        <a:p>
          <a:endParaRPr lang="en-US"/>
        </a:p>
      </dgm:t>
    </dgm:pt>
    <dgm:pt modelId="{FC084E90-8F54-4B84-A9EF-3655981B81B6}">
      <dgm:prSet custT="1"/>
      <dgm:spPr/>
      <dgm:t>
        <a:bodyPr/>
        <a:lstStyle/>
        <a:p>
          <a:r>
            <a:rPr lang="en-US" sz="1200" b="0" i="0">
              <a:latin typeface="Gill Sans" panose="020B0502020104020203"/>
            </a:rPr>
            <a:t>Retrospective </a:t>
          </a:r>
          <a:endParaRPr lang="en-US" sz="1200">
            <a:latin typeface="Gill Sans" panose="020B0502020104020203"/>
          </a:endParaRPr>
        </a:p>
      </dgm:t>
    </dgm:pt>
    <dgm:pt modelId="{E0C5AFE8-F41D-41D1-B895-C918305CECF7}" type="parTrans" cxnId="{80DEBC04-2C21-4C3F-B962-94EB1E71A90B}">
      <dgm:prSet/>
      <dgm:spPr/>
      <dgm:t>
        <a:bodyPr/>
        <a:lstStyle/>
        <a:p>
          <a:endParaRPr lang="en-US"/>
        </a:p>
      </dgm:t>
    </dgm:pt>
    <dgm:pt modelId="{E452416B-8DE3-4C66-B03D-5357FD28D2BC}" type="sibTrans" cxnId="{80DEBC04-2C21-4C3F-B962-94EB1E71A90B}">
      <dgm:prSet/>
      <dgm:spPr/>
      <dgm:t>
        <a:bodyPr/>
        <a:lstStyle/>
        <a:p>
          <a:endParaRPr lang="en-US"/>
        </a:p>
      </dgm:t>
    </dgm:pt>
    <dgm:pt modelId="{60A76919-9BE0-4F8B-BD90-19A08C2050A6}">
      <dgm:prSet custT="1"/>
      <dgm:spPr/>
      <dgm:t>
        <a:bodyPr/>
        <a:lstStyle/>
        <a:p>
          <a:r>
            <a:rPr lang="en-US" sz="1200" b="0" i="0">
              <a:latin typeface="Gill Sans" panose="020B0502020104020203"/>
            </a:rPr>
            <a:t>Conclusion</a:t>
          </a:r>
          <a:endParaRPr lang="en-US" sz="1200">
            <a:latin typeface="Gill Sans" panose="020B0502020104020203"/>
          </a:endParaRPr>
        </a:p>
      </dgm:t>
    </dgm:pt>
    <dgm:pt modelId="{E6CB0A0C-D15B-4C4A-8488-31F6C9F3A8AE}" type="parTrans" cxnId="{C4375481-1EB2-4523-A5DC-3DDA872A38F6}">
      <dgm:prSet/>
      <dgm:spPr/>
      <dgm:t>
        <a:bodyPr/>
        <a:lstStyle/>
        <a:p>
          <a:endParaRPr lang="en-US"/>
        </a:p>
      </dgm:t>
    </dgm:pt>
    <dgm:pt modelId="{328963FD-C125-4FEA-B862-9ECC0F6C1905}" type="sibTrans" cxnId="{C4375481-1EB2-4523-A5DC-3DDA872A38F6}">
      <dgm:prSet/>
      <dgm:spPr/>
      <dgm:t>
        <a:bodyPr/>
        <a:lstStyle/>
        <a:p>
          <a:endParaRPr lang="en-US"/>
        </a:p>
      </dgm:t>
    </dgm:pt>
    <dgm:pt modelId="{14A00AC3-9422-4571-9766-FFF57DE8C79D}">
      <dgm:prSet custT="1"/>
      <dgm:spPr/>
      <dgm:t>
        <a:bodyPr/>
        <a:lstStyle/>
        <a:p>
          <a:r>
            <a:rPr lang="en-US" sz="1200" b="0" i="0">
              <a:latin typeface="Gill Sans" panose="020B0502020104020203"/>
            </a:rPr>
            <a:t>Demo</a:t>
          </a:r>
          <a:endParaRPr lang="en-US" sz="1200">
            <a:latin typeface="Gill Sans" panose="020B0502020104020203"/>
          </a:endParaRPr>
        </a:p>
      </dgm:t>
    </dgm:pt>
    <dgm:pt modelId="{A899EF65-C56B-4941-B218-05D1A1DDD582}" type="parTrans" cxnId="{F4B9C46B-B690-4216-9435-23A7CCEE58A1}">
      <dgm:prSet/>
      <dgm:spPr/>
      <dgm:t>
        <a:bodyPr/>
        <a:lstStyle/>
        <a:p>
          <a:endParaRPr lang="en-US"/>
        </a:p>
      </dgm:t>
    </dgm:pt>
    <dgm:pt modelId="{01B46766-2F93-4817-B689-E1E72A587DFA}" type="sibTrans" cxnId="{F4B9C46B-B690-4216-9435-23A7CCEE58A1}">
      <dgm:prSet/>
      <dgm:spPr/>
      <dgm:t>
        <a:bodyPr/>
        <a:lstStyle/>
        <a:p>
          <a:endParaRPr lang="en-US"/>
        </a:p>
      </dgm:t>
    </dgm:pt>
    <dgm:pt modelId="{A26E48B0-7F48-4BC5-A065-BFCF045A07EE}">
      <dgm:prSet custT="1"/>
      <dgm:spPr/>
      <dgm:t>
        <a:bodyPr/>
        <a:lstStyle/>
        <a:p>
          <a:r>
            <a:rPr lang="en-US" sz="1200" dirty="0">
              <a:latin typeface="Gill Sans" panose="020B0502020104020203"/>
            </a:rPr>
            <a:t>Sprint 5-7 Recap</a:t>
          </a:r>
        </a:p>
      </dgm:t>
    </dgm:pt>
    <dgm:pt modelId="{A82FBB78-B7FD-4068-9E4A-7727406CB41B}" type="parTrans" cxnId="{413A5040-2777-44E9-B266-877F35C98803}">
      <dgm:prSet/>
      <dgm:spPr/>
      <dgm:t>
        <a:bodyPr/>
        <a:lstStyle/>
        <a:p>
          <a:endParaRPr lang="en-US"/>
        </a:p>
      </dgm:t>
    </dgm:pt>
    <dgm:pt modelId="{307444D5-22D1-4AE6-B5D3-5F9BC53791D3}" type="sibTrans" cxnId="{413A5040-2777-44E9-B266-877F35C98803}">
      <dgm:prSet/>
      <dgm:spPr/>
      <dgm:t>
        <a:bodyPr/>
        <a:lstStyle/>
        <a:p>
          <a:endParaRPr lang="en-US"/>
        </a:p>
      </dgm:t>
    </dgm:pt>
    <dgm:pt modelId="{B54773F7-DE84-4E5F-A514-2814EA5EE6DA}">
      <dgm:prSet custT="1"/>
      <dgm:spPr/>
      <dgm:t>
        <a:bodyPr/>
        <a:lstStyle/>
        <a:p>
          <a:r>
            <a:rPr lang="en-US" sz="1200" dirty="0">
              <a:latin typeface="Gill Sans" panose="020B0502020104020203"/>
            </a:rPr>
            <a:t>Committed and  Completed Artifacts</a:t>
          </a:r>
        </a:p>
      </dgm:t>
    </dgm:pt>
    <dgm:pt modelId="{FB3B04AD-6487-4759-B432-A64D527E3F13}" type="parTrans" cxnId="{F294AADE-4093-4CC8-BBC2-7C216964A238}">
      <dgm:prSet/>
      <dgm:spPr/>
      <dgm:t>
        <a:bodyPr/>
        <a:lstStyle/>
        <a:p>
          <a:endParaRPr lang="en-US"/>
        </a:p>
      </dgm:t>
    </dgm:pt>
    <dgm:pt modelId="{3D3D6D61-219B-4D8D-B47C-DDDFAF298C69}" type="sibTrans" cxnId="{F294AADE-4093-4CC8-BBC2-7C216964A238}">
      <dgm:prSet/>
      <dgm:spPr/>
      <dgm:t>
        <a:bodyPr/>
        <a:lstStyle/>
        <a:p>
          <a:endParaRPr lang="en-US"/>
        </a:p>
      </dgm:t>
    </dgm:pt>
    <dgm:pt modelId="{83955004-D646-49A1-967B-8692FC05E1B4}">
      <dgm:prSet custT="1"/>
      <dgm:spPr/>
      <dgm:t>
        <a:bodyPr/>
        <a:lstStyle/>
        <a:p>
          <a:r>
            <a:rPr lang="en-US" sz="1200" dirty="0">
              <a:latin typeface="Gill Sans" panose="020B0502020104020203"/>
            </a:rPr>
            <a:t>Statistics</a:t>
          </a:r>
        </a:p>
      </dgm:t>
    </dgm:pt>
    <dgm:pt modelId="{0F28A4F5-130C-4417-8313-FE945E7E0C4D}" type="parTrans" cxnId="{26BB72C3-2121-4771-8BA0-54B3BEF9C25C}">
      <dgm:prSet/>
      <dgm:spPr/>
      <dgm:t>
        <a:bodyPr/>
        <a:lstStyle/>
        <a:p>
          <a:endParaRPr lang="en-US"/>
        </a:p>
      </dgm:t>
    </dgm:pt>
    <dgm:pt modelId="{09B82B71-733D-4113-826D-09C604E3EBF2}" type="sibTrans" cxnId="{26BB72C3-2121-4771-8BA0-54B3BEF9C25C}">
      <dgm:prSet/>
      <dgm:spPr/>
      <dgm:t>
        <a:bodyPr/>
        <a:lstStyle/>
        <a:p>
          <a:endParaRPr lang="en-US"/>
        </a:p>
      </dgm:t>
    </dgm:pt>
    <dgm:pt modelId="{878BF692-8846-4257-BC17-E80268AE15E9}">
      <dgm:prSet custT="1"/>
      <dgm:spPr/>
      <dgm:t>
        <a:bodyPr/>
        <a:lstStyle/>
        <a:p>
          <a:r>
            <a:rPr lang="en-US" sz="1200" dirty="0">
              <a:latin typeface="Gill Sans" panose="020B0502020104020203"/>
            </a:rPr>
            <a:t>Test Cases</a:t>
          </a:r>
        </a:p>
      </dgm:t>
    </dgm:pt>
    <dgm:pt modelId="{9D7F77BB-D66D-44C3-89E0-2765FBC49BC7}" type="parTrans" cxnId="{1F26AD8D-8240-401D-A497-E71E830C3A69}">
      <dgm:prSet/>
      <dgm:spPr/>
      <dgm:t>
        <a:bodyPr/>
        <a:lstStyle/>
        <a:p>
          <a:endParaRPr lang="en-US"/>
        </a:p>
      </dgm:t>
    </dgm:pt>
    <dgm:pt modelId="{9437CD0D-E05C-4499-BE1A-BDC02DF5C97D}" type="sibTrans" cxnId="{1F26AD8D-8240-401D-A497-E71E830C3A69}">
      <dgm:prSet/>
      <dgm:spPr/>
      <dgm:t>
        <a:bodyPr/>
        <a:lstStyle/>
        <a:p>
          <a:endParaRPr lang="en-US"/>
        </a:p>
      </dgm:t>
    </dgm:pt>
    <dgm:pt modelId="{7EAA49FA-6A18-4343-AED0-238204F78B98}">
      <dgm:prSet custT="1"/>
      <dgm:spPr/>
      <dgm:t>
        <a:bodyPr/>
        <a:lstStyle/>
        <a:p>
          <a:r>
            <a:rPr lang="en-US" sz="1200" dirty="0">
              <a:latin typeface="Gill Sans" panose="020B0502020104020203"/>
            </a:rPr>
            <a:t>Burndown Charts</a:t>
          </a:r>
        </a:p>
      </dgm:t>
    </dgm:pt>
    <dgm:pt modelId="{3532CB89-1C27-4CF1-B397-6D79A9E07988}" type="parTrans" cxnId="{736AEF74-234C-4E08-8AD1-D26DD5DC0463}">
      <dgm:prSet/>
      <dgm:spPr/>
      <dgm:t>
        <a:bodyPr/>
        <a:lstStyle/>
        <a:p>
          <a:endParaRPr lang="en-US"/>
        </a:p>
      </dgm:t>
    </dgm:pt>
    <dgm:pt modelId="{BD6FA59B-D453-4ACA-A049-6095CEE92C70}" type="sibTrans" cxnId="{736AEF74-234C-4E08-8AD1-D26DD5DC0463}">
      <dgm:prSet/>
      <dgm:spPr/>
      <dgm:t>
        <a:bodyPr/>
        <a:lstStyle/>
        <a:p>
          <a:endParaRPr lang="en-US"/>
        </a:p>
      </dgm:t>
    </dgm:pt>
    <dgm:pt modelId="{69FD91F2-9DBF-4993-8A6D-54DC58E9C3EA}" type="pres">
      <dgm:prSet presAssocID="{9E4757D3-96BC-4BD5-9E42-332D2314C126}" presName="linear" presStyleCnt="0">
        <dgm:presLayoutVars>
          <dgm:dir/>
          <dgm:animLvl val="lvl"/>
          <dgm:resizeHandles val="exact"/>
        </dgm:presLayoutVars>
      </dgm:prSet>
      <dgm:spPr/>
    </dgm:pt>
    <dgm:pt modelId="{7FCB0A96-AA41-45E9-9680-A2C4B397DBA0}" type="pres">
      <dgm:prSet presAssocID="{C9580F21-953D-439D-A8B9-9A98B7ECE8BF}" presName="parentLin" presStyleCnt="0"/>
      <dgm:spPr/>
    </dgm:pt>
    <dgm:pt modelId="{C8AE73BA-E92B-44CA-A319-63F3761B8919}" type="pres">
      <dgm:prSet presAssocID="{C9580F21-953D-439D-A8B9-9A98B7ECE8BF}" presName="parentLeftMargin" presStyleLbl="node1" presStyleIdx="0" presStyleCnt="10"/>
      <dgm:spPr/>
    </dgm:pt>
    <dgm:pt modelId="{77865B65-698C-4E3F-AAD5-0586860184C2}" type="pres">
      <dgm:prSet presAssocID="{C9580F21-953D-439D-A8B9-9A98B7ECE8BF}" presName="parentText" presStyleLbl="node1" presStyleIdx="0" presStyleCnt="10">
        <dgm:presLayoutVars>
          <dgm:chMax val="0"/>
          <dgm:bulletEnabled val="1"/>
        </dgm:presLayoutVars>
      </dgm:prSet>
      <dgm:spPr/>
    </dgm:pt>
    <dgm:pt modelId="{09E3FFA0-5375-41CC-B0BC-72F602768C0D}" type="pres">
      <dgm:prSet presAssocID="{C9580F21-953D-439D-A8B9-9A98B7ECE8BF}" presName="negativeSpace" presStyleCnt="0"/>
      <dgm:spPr/>
    </dgm:pt>
    <dgm:pt modelId="{00A7C3CA-F645-4C4D-BA0A-0D70CDAA8028}" type="pres">
      <dgm:prSet presAssocID="{C9580F21-953D-439D-A8B9-9A98B7ECE8BF}" presName="childText" presStyleLbl="conFgAcc1" presStyleIdx="0" presStyleCnt="10">
        <dgm:presLayoutVars>
          <dgm:bulletEnabled val="1"/>
        </dgm:presLayoutVars>
      </dgm:prSet>
      <dgm:spPr/>
    </dgm:pt>
    <dgm:pt modelId="{9A87FC5B-E94E-49FB-859E-88D4BDF0CCB3}" type="pres">
      <dgm:prSet presAssocID="{4D037280-2678-4835-ABF4-6A1A696F6297}" presName="spaceBetweenRectangles" presStyleCnt="0"/>
      <dgm:spPr/>
    </dgm:pt>
    <dgm:pt modelId="{ACAEEA20-D14E-4EFD-8557-1FB3244CE466}" type="pres">
      <dgm:prSet presAssocID="{0DE26D6D-C837-491C-A603-554CDD71DEFA}" presName="parentLin" presStyleCnt="0"/>
      <dgm:spPr/>
    </dgm:pt>
    <dgm:pt modelId="{B0102CCF-6CF6-410E-AA93-399E331D1770}" type="pres">
      <dgm:prSet presAssocID="{0DE26D6D-C837-491C-A603-554CDD71DEFA}" presName="parentLeftMargin" presStyleLbl="node1" presStyleIdx="0" presStyleCnt="10"/>
      <dgm:spPr/>
    </dgm:pt>
    <dgm:pt modelId="{2AC639B8-8095-42C9-8053-8C02F2D3CF80}" type="pres">
      <dgm:prSet presAssocID="{0DE26D6D-C837-491C-A603-554CDD71DEFA}" presName="parentText" presStyleLbl="node1" presStyleIdx="1" presStyleCnt="10">
        <dgm:presLayoutVars>
          <dgm:chMax val="0"/>
          <dgm:bulletEnabled val="1"/>
        </dgm:presLayoutVars>
      </dgm:prSet>
      <dgm:spPr/>
    </dgm:pt>
    <dgm:pt modelId="{5C0BCD52-8968-442D-9987-7F2BB89CACDD}" type="pres">
      <dgm:prSet presAssocID="{0DE26D6D-C837-491C-A603-554CDD71DEFA}" presName="negativeSpace" presStyleCnt="0"/>
      <dgm:spPr/>
    </dgm:pt>
    <dgm:pt modelId="{B7B0BEB7-11EE-4472-9867-055A9DA6FC5B}" type="pres">
      <dgm:prSet presAssocID="{0DE26D6D-C837-491C-A603-554CDD71DEFA}" presName="childText" presStyleLbl="conFgAcc1" presStyleIdx="1" presStyleCnt="10">
        <dgm:presLayoutVars>
          <dgm:bulletEnabled val="1"/>
        </dgm:presLayoutVars>
      </dgm:prSet>
      <dgm:spPr/>
    </dgm:pt>
    <dgm:pt modelId="{BD773C6D-D776-4FA3-A445-DB5A4533CC62}" type="pres">
      <dgm:prSet presAssocID="{E94DBAB2-5556-42F2-ADEA-6CC09C56DFEE}" presName="spaceBetweenRectangles" presStyleCnt="0"/>
      <dgm:spPr/>
    </dgm:pt>
    <dgm:pt modelId="{2830470B-6893-403E-9F0B-10FD0C248D4C}" type="pres">
      <dgm:prSet presAssocID="{BD113CD7-EEB8-415B-BFB6-B2E3F1D54807}" presName="parentLin" presStyleCnt="0"/>
      <dgm:spPr/>
    </dgm:pt>
    <dgm:pt modelId="{77F7BFCC-C2BC-4BCD-8A20-7E2FEB5B6833}" type="pres">
      <dgm:prSet presAssocID="{BD113CD7-EEB8-415B-BFB6-B2E3F1D54807}" presName="parentLeftMargin" presStyleLbl="node1" presStyleIdx="1" presStyleCnt="10"/>
      <dgm:spPr/>
    </dgm:pt>
    <dgm:pt modelId="{B6153654-A7C5-4C37-ABB5-5BD66CEE0684}" type="pres">
      <dgm:prSet presAssocID="{BD113CD7-EEB8-415B-BFB6-B2E3F1D54807}" presName="parentText" presStyleLbl="node1" presStyleIdx="2" presStyleCnt="10">
        <dgm:presLayoutVars>
          <dgm:chMax val="0"/>
          <dgm:bulletEnabled val="1"/>
        </dgm:presLayoutVars>
      </dgm:prSet>
      <dgm:spPr/>
    </dgm:pt>
    <dgm:pt modelId="{F959E79A-E698-4889-A4D1-BB685C4C2127}" type="pres">
      <dgm:prSet presAssocID="{BD113CD7-EEB8-415B-BFB6-B2E3F1D54807}" presName="negativeSpace" presStyleCnt="0"/>
      <dgm:spPr/>
    </dgm:pt>
    <dgm:pt modelId="{383914C8-F03D-48DD-9A70-F462BFB6DE9C}" type="pres">
      <dgm:prSet presAssocID="{BD113CD7-EEB8-415B-BFB6-B2E3F1D54807}" presName="childText" presStyleLbl="conFgAcc1" presStyleIdx="2" presStyleCnt="10">
        <dgm:presLayoutVars>
          <dgm:bulletEnabled val="1"/>
        </dgm:presLayoutVars>
      </dgm:prSet>
      <dgm:spPr/>
    </dgm:pt>
    <dgm:pt modelId="{C70A5073-5D9C-4B00-BB9E-AEE18B71009C}" type="pres">
      <dgm:prSet presAssocID="{6002B936-14EB-4F63-8C1D-8DBAE146010E}" presName="spaceBetweenRectangles" presStyleCnt="0"/>
      <dgm:spPr/>
    </dgm:pt>
    <dgm:pt modelId="{D466CD16-C68A-42B3-9646-B8F5C8B0E20F}" type="pres">
      <dgm:prSet presAssocID="{8507F399-E472-4ACE-88A9-007C6CD3BD4E}" presName="parentLin" presStyleCnt="0"/>
      <dgm:spPr/>
    </dgm:pt>
    <dgm:pt modelId="{5439D7CD-F0A4-4BAD-AD92-4655D51F3CFF}" type="pres">
      <dgm:prSet presAssocID="{8507F399-E472-4ACE-88A9-007C6CD3BD4E}" presName="parentLeftMargin" presStyleLbl="node1" presStyleIdx="2" presStyleCnt="10"/>
      <dgm:spPr/>
    </dgm:pt>
    <dgm:pt modelId="{591B4936-750E-4FBB-8E95-CDB3549B5D5E}" type="pres">
      <dgm:prSet presAssocID="{8507F399-E472-4ACE-88A9-007C6CD3BD4E}" presName="parentText" presStyleLbl="node1" presStyleIdx="3" presStyleCnt="10">
        <dgm:presLayoutVars>
          <dgm:chMax val="0"/>
          <dgm:bulletEnabled val="1"/>
        </dgm:presLayoutVars>
      </dgm:prSet>
      <dgm:spPr/>
    </dgm:pt>
    <dgm:pt modelId="{5D0925C2-3EDA-40B6-B3AF-88DEA99AD30C}" type="pres">
      <dgm:prSet presAssocID="{8507F399-E472-4ACE-88A9-007C6CD3BD4E}" presName="negativeSpace" presStyleCnt="0"/>
      <dgm:spPr/>
    </dgm:pt>
    <dgm:pt modelId="{15BCEA6F-84F8-44E9-A691-5C0C1EA77FBD}" type="pres">
      <dgm:prSet presAssocID="{8507F399-E472-4ACE-88A9-007C6CD3BD4E}" presName="childText" presStyleLbl="conFgAcc1" presStyleIdx="3" presStyleCnt="10">
        <dgm:presLayoutVars>
          <dgm:bulletEnabled val="1"/>
        </dgm:presLayoutVars>
      </dgm:prSet>
      <dgm:spPr/>
    </dgm:pt>
    <dgm:pt modelId="{DA983162-BCA9-497B-ACC5-09083A765922}" type="pres">
      <dgm:prSet presAssocID="{CB637D93-7C84-4EAE-834A-822023924610}" presName="spaceBetweenRectangles" presStyleCnt="0"/>
      <dgm:spPr/>
    </dgm:pt>
    <dgm:pt modelId="{DA08201E-65EA-4208-86BB-5F2EA45D47AE}" type="pres">
      <dgm:prSet presAssocID="{A26E48B0-7F48-4BC5-A065-BFCF045A07EE}" presName="parentLin" presStyleCnt="0"/>
      <dgm:spPr/>
    </dgm:pt>
    <dgm:pt modelId="{E587D90A-64A1-4388-B397-C3262A1292AE}" type="pres">
      <dgm:prSet presAssocID="{A26E48B0-7F48-4BC5-A065-BFCF045A07EE}" presName="parentLeftMargin" presStyleLbl="node1" presStyleIdx="3" presStyleCnt="10"/>
      <dgm:spPr/>
    </dgm:pt>
    <dgm:pt modelId="{3624369C-4B45-48A8-9DE0-B6855AEE9779}" type="pres">
      <dgm:prSet presAssocID="{A26E48B0-7F48-4BC5-A065-BFCF045A07EE}" presName="parentText" presStyleLbl="node1" presStyleIdx="4" presStyleCnt="10">
        <dgm:presLayoutVars>
          <dgm:chMax val="0"/>
          <dgm:bulletEnabled val="1"/>
        </dgm:presLayoutVars>
      </dgm:prSet>
      <dgm:spPr/>
    </dgm:pt>
    <dgm:pt modelId="{3F54A4B2-C15B-42AF-B1A3-84DD64F29AE0}" type="pres">
      <dgm:prSet presAssocID="{A26E48B0-7F48-4BC5-A065-BFCF045A07EE}" presName="negativeSpace" presStyleCnt="0"/>
      <dgm:spPr/>
    </dgm:pt>
    <dgm:pt modelId="{1F947D0A-31F1-4ADF-9DBD-113A0D59C3DB}" type="pres">
      <dgm:prSet presAssocID="{A26E48B0-7F48-4BC5-A065-BFCF045A07EE}" presName="childText" presStyleLbl="conFgAcc1" presStyleIdx="4" presStyleCnt="10">
        <dgm:presLayoutVars>
          <dgm:bulletEnabled val="1"/>
        </dgm:presLayoutVars>
      </dgm:prSet>
      <dgm:spPr/>
    </dgm:pt>
    <dgm:pt modelId="{9D8F3900-E034-4961-820E-552F78153187}" type="pres">
      <dgm:prSet presAssocID="{307444D5-22D1-4AE6-B5D3-5F9BC53791D3}" presName="spaceBetweenRectangles" presStyleCnt="0"/>
      <dgm:spPr/>
    </dgm:pt>
    <dgm:pt modelId="{CA985FAD-4505-4764-8F38-2C3D8C1C5BF5}" type="pres">
      <dgm:prSet presAssocID="{EB0755C8-5D50-443A-843B-6D2B6E119555}" presName="parentLin" presStyleCnt="0"/>
      <dgm:spPr/>
    </dgm:pt>
    <dgm:pt modelId="{EDFA9B42-9A3E-4CB8-BDB7-C8C0398983E0}" type="pres">
      <dgm:prSet presAssocID="{EB0755C8-5D50-443A-843B-6D2B6E119555}" presName="parentLeftMargin" presStyleLbl="node1" presStyleIdx="4" presStyleCnt="10"/>
      <dgm:spPr/>
    </dgm:pt>
    <dgm:pt modelId="{A0EE4442-4AE9-4E50-8773-0BFF3A289AE0}" type="pres">
      <dgm:prSet presAssocID="{EB0755C8-5D50-443A-843B-6D2B6E119555}" presName="parentText" presStyleLbl="node1" presStyleIdx="5" presStyleCnt="10">
        <dgm:presLayoutVars>
          <dgm:chMax val="0"/>
          <dgm:bulletEnabled val="1"/>
        </dgm:presLayoutVars>
      </dgm:prSet>
      <dgm:spPr/>
    </dgm:pt>
    <dgm:pt modelId="{6EF4F6FA-5935-4476-98E5-8C2F5A271C06}" type="pres">
      <dgm:prSet presAssocID="{EB0755C8-5D50-443A-843B-6D2B6E119555}" presName="negativeSpace" presStyleCnt="0"/>
      <dgm:spPr/>
    </dgm:pt>
    <dgm:pt modelId="{483D4A60-7782-472A-B098-FCA3B7103D25}" type="pres">
      <dgm:prSet presAssocID="{EB0755C8-5D50-443A-843B-6D2B6E119555}" presName="childText" presStyleLbl="conFgAcc1" presStyleIdx="5" presStyleCnt="10">
        <dgm:presLayoutVars>
          <dgm:bulletEnabled val="1"/>
        </dgm:presLayoutVars>
      </dgm:prSet>
      <dgm:spPr/>
    </dgm:pt>
    <dgm:pt modelId="{D5B08EC4-19B6-4B98-94ED-592941605BDC}" type="pres">
      <dgm:prSet presAssocID="{C044870F-2967-4A85-845A-8222F9743D50}" presName="spaceBetweenRectangles" presStyleCnt="0"/>
      <dgm:spPr/>
    </dgm:pt>
    <dgm:pt modelId="{6CB6A188-387A-4C9A-BF9C-F88A450C70E7}" type="pres">
      <dgm:prSet presAssocID="{5CAF2445-8DF0-47CB-BB2A-917D2E8EC391}" presName="parentLin" presStyleCnt="0"/>
      <dgm:spPr/>
    </dgm:pt>
    <dgm:pt modelId="{002841D1-E2AF-49E6-9DA0-3565EA1CDD50}" type="pres">
      <dgm:prSet presAssocID="{5CAF2445-8DF0-47CB-BB2A-917D2E8EC391}" presName="parentLeftMargin" presStyleLbl="node1" presStyleIdx="5" presStyleCnt="10"/>
      <dgm:spPr/>
    </dgm:pt>
    <dgm:pt modelId="{BB1A6252-35B5-4341-AEA7-E8AC2C72114D}" type="pres">
      <dgm:prSet presAssocID="{5CAF2445-8DF0-47CB-BB2A-917D2E8EC391}" presName="parentText" presStyleLbl="node1" presStyleIdx="6" presStyleCnt="10">
        <dgm:presLayoutVars>
          <dgm:chMax val="0"/>
          <dgm:bulletEnabled val="1"/>
        </dgm:presLayoutVars>
      </dgm:prSet>
      <dgm:spPr/>
    </dgm:pt>
    <dgm:pt modelId="{83A89994-0E87-4223-AC38-5CED76FCF2F3}" type="pres">
      <dgm:prSet presAssocID="{5CAF2445-8DF0-47CB-BB2A-917D2E8EC391}" presName="negativeSpace" presStyleCnt="0"/>
      <dgm:spPr/>
    </dgm:pt>
    <dgm:pt modelId="{AE8F2277-3078-4316-AE09-B80359136F92}" type="pres">
      <dgm:prSet presAssocID="{5CAF2445-8DF0-47CB-BB2A-917D2E8EC391}" presName="childText" presStyleLbl="conFgAcc1" presStyleIdx="6" presStyleCnt="10">
        <dgm:presLayoutVars>
          <dgm:bulletEnabled val="1"/>
        </dgm:presLayoutVars>
      </dgm:prSet>
      <dgm:spPr/>
    </dgm:pt>
    <dgm:pt modelId="{8ACD91FC-FA28-4C77-995C-DAEA48916322}" type="pres">
      <dgm:prSet presAssocID="{81E11CFC-CD2F-4676-9946-881ECF4E0FBD}" presName="spaceBetweenRectangles" presStyleCnt="0"/>
      <dgm:spPr/>
    </dgm:pt>
    <dgm:pt modelId="{55F9429B-E41C-4ECD-B2CB-352DEF4DE92D}" type="pres">
      <dgm:prSet presAssocID="{FC084E90-8F54-4B84-A9EF-3655981B81B6}" presName="parentLin" presStyleCnt="0"/>
      <dgm:spPr/>
    </dgm:pt>
    <dgm:pt modelId="{777AA9C6-6FFE-4D24-A6E6-01A6266567A4}" type="pres">
      <dgm:prSet presAssocID="{FC084E90-8F54-4B84-A9EF-3655981B81B6}" presName="parentLeftMargin" presStyleLbl="node1" presStyleIdx="6" presStyleCnt="10"/>
      <dgm:spPr/>
    </dgm:pt>
    <dgm:pt modelId="{224AC145-8724-40D6-AF98-FB535C8A10AF}" type="pres">
      <dgm:prSet presAssocID="{FC084E90-8F54-4B84-A9EF-3655981B81B6}" presName="parentText" presStyleLbl="node1" presStyleIdx="7" presStyleCnt="10">
        <dgm:presLayoutVars>
          <dgm:chMax val="0"/>
          <dgm:bulletEnabled val="1"/>
        </dgm:presLayoutVars>
      </dgm:prSet>
      <dgm:spPr/>
    </dgm:pt>
    <dgm:pt modelId="{3F50F613-38DF-4739-897D-3CFF486693A7}" type="pres">
      <dgm:prSet presAssocID="{FC084E90-8F54-4B84-A9EF-3655981B81B6}" presName="negativeSpace" presStyleCnt="0"/>
      <dgm:spPr/>
    </dgm:pt>
    <dgm:pt modelId="{D4AC5C18-F3A7-4625-B25B-890F72BE3435}" type="pres">
      <dgm:prSet presAssocID="{FC084E90-8F54-4B84-A9EF-3655981B81B6}" presName="childText" presStyleLbl="conFgAcc1" presStyleIdx="7" presStyleCnt="10">
        <dgm:presLayoutVars>
          <dgm:bulletEnabled val="1"/>
        </dgm:presLayoutVars>
      </dgm:prSet>
      <dgm:spPr/>
    </dgm:pt>
    <dgm:pt modelId="{E61DFB75-D35D-4746-AE8C-CF3C797D526C}" type="pres">
      <dgm:prSet presAssocID="{E452416B-8DE3-4C66-B03D-5357FD28D2BC}" presName="spaceBetweenRectangles" presStyleCnt="0"/>
      <dgm:spPr/>
    </dgm:pt>
    <dgm:pt modelId="{725AEA42-A4CD-403E-A0A6-4E4A65906474}" type="pres">
      <dgm:prSet presAssocID="{60A76919-9BE0-4F8B-BD90-19A08C2050A6}" presName="parentLin" presStyleCnt="0"/>
      <dgm:spPr/>
    </dgm:pt>
    <dgm:pt modelId="{BE18EA8A-CCBB-4A02-80DF-CF327032D692}" type="pres">
      <dgm:prSet presAssocID="{60A76919-9BE0-4F8B-BD90-19A08C2050A6}" presName="parentLeftMargin" presStyleLbl="node1" presStyleIdx="7" presStyleCnt="10"/>
      <dgm:spPr/>
    </dgm:pt>
    <dgm:pt modelId="{27402AB7-99DF-43EB-AFFE-55B4DB7CBD85}" type="pres">
      <dgm:prSet presAssocID="{60A76919-9BE0-4F8B-BD90-19A08C2050A6}" presName="parentText" presStyleLbl="node1" presStyleIdx="8" presStyleCnt="10">
        <dgm:presLayoutVars>
          <dgm:chMax val="0"/>
          <dgm:bulletEnabled val="1"/>
        </dgm:presLayoutVars>
      </dgm:prSet>
      <dgm:spPr/>
    </dgm:pt>
    <dgm:pt modelId="{FC5C2F04-6852-4D71-9A80-0EC2C63E47DD}" type="pres">
      <dgm:prSet presAssocID="{60A76919-9BE0-4F8B-BD90-19A08C2050A6}" presName="negativeSpace" presStyleCnt="0"/>
      <dgm:spPr/>
    </dgm:pt>
    <dgm:pt modelId="{026BA116-168A-48C3-A9D0-E23C5E6A0F65}" type="pres">
      <dgm:prSet presAssocID="{60A76919-9BE0-4F8B-BD90-19A08C2050A6}" presName="childText" presStyleLbl="conFgAcc1" presStyleIdx="8" presStyleCnt="10">
        <dgm:presLayoutVars>
          <dgm:bulletEnabled val="1"/>
        </dgm:presLayoutVars>
      </dgm:prSet>
      <dgm:spPr/>
    </dgm:pt>
    <dgm:pt modelId="{33696CAB-B631-4C98-AA1B-DA5BF604B886}" type="pres">
      <dgm:prSet presAssocID="{328963FD-C125-4FEA-B862-9ECC0F6C1905}" presName="spaceBetweenRectangles" presStyleCnt="0"/>
      <dgm:spPr/>
    </dgm:pt>
    <dgm:pt modelId="{699DE61D-A2B4-43FF-A38A-64B1D7DC54D2}" type="pres">
      <dgm:prSet presAssocID="{14A00AC3-9422-4571-9766-FFF57DE8C79D}" presName="parentLin" presStyleCnt="0"/>
      <dgm:spPr/>
    </dgm:pt>
    <dgm:pt modelId="{4737DAF7-6185-49D2-8987-AFB4383CA966}" type="pres">
      <dgm:prSet presAssocID="{14A00AC3-9422-4571-9766-FFF57DE8C79D}" presName="parentLeftMargin" presStyleLbl="node1" presStyleIdx="8" presStyleCnt="10"/>
      <dgm:spPr/>
    </dgm:pt>
    <dgm:pt modelId="{E3710ECD-4D6B-49DE-B6C1-A1E9352105A3}" type="pres">
      <dgm:prSet presAssocID="{14A00AC3-9422-4571-9766-FFF57DE8C79D}" presName="parentText" presStyleLbl="node1" presStyleIdx="9" presStyleCnt="10">
        <dgm:presLayoutVars>
          <dgm:chMax val="0"/>
          <dgm:bulletEnabled val="1"/>
        </dgm:presLayoutVars>
      </dgm:prSet>
      <dgm:spPr/>
    </dgm:pt>
    <dgm:pt modelId="{C30EE5C1-A480-4035-9835-CAA9CD6FFD3A}" type="pres">
      <dgm:prSet presAssocID="{14A00AC3-9422-4571-9766-FFF57DE8C79D}" presName="negativeSpace" presStyleCnt="0"/>
      <dgm:spPr/>
    </dgm:pt>
    <dgm:pt modelId="{0ED017B8-2D05-4C8D-BD41-2E06AC8346C5}" type="pres">
      <dgm:prSet presAssocID="{14A00AC3-9422-4571-9766-FFF57DE8C79D}" presName="childText" presStyleLbl="conFgAcc1" presStyleIdx="9" presStyleCnt="10">
        <dgm:presLayoutVars>
          <dgm:bulletEnabled val="1"/>
        </dgm:presLayoutVars>
      </dgm:prSet>
      <dgm:spPr/>
    </dgm:pt>
  </dgm:ptLst>
  <dgm:cxnLst>
    <dgm:cxn modelId="{DC8D5C02-8A43-46E3-8BD3-5C8F09F547B4}" srcId="{9E4757D3-96BC-4BD5-9E42-332D2314C126}" destId="{C9580F21-953D-439D-A8B9-9A98B7ECE8BF}" srcOrd="0" destOrd="0" parTransId="{89D317DB-5152-4F1B-B451-FA6957811DBB}" sibTransId="{4D037280-2678-4835-ABF4-6A1A696F6297}"/>
    <dgm:cxn modelId="{80DEBC04-2C21-4C3F-B962-94EB1E71A90B}" srcId="{9E4757D3-96BC-4BD5-9E42-332D2314C126}" destId="{FC084E90-8F54-4B84-A9EF-3655981B81B6}" srcOrd="7" destOrd="0" parTransId="{E0C5AFE8-F41D-41D1-B895-C918305CECF7}" sibTransId="{E452416B-8DE3-4C66-B03D-5357FD28D2BC}"/>
    <dgm:cxn modelId="{9368C011-B58B-45CB-B538-C234B192AADF}" type="presOf" srcId="{9CFD6A68-EBBE-4312-B4BD-35F9DD690943}" destId="{483D4A60-7782-472A-B098-FCA3B7103D25}" srcOrd="0" destOrd="0" presId="urn:microsoft.com/office/officeart/2005/8/layout/list1"/>
    <dgm:cxn modelId="{CCF0D411-995F-4C5E-BF44-DA1B4E6B2302}" srcId="{8507F399-E472-4ACE-88A9-007C6CD3BD4E}" destId="{9C0050E2-C50D-47C1-81D8-E38355702612}" srcOrd="0" destOrd="0" parTransId="{42776C56-F700-4C1D-AFEB-6869573B5148}" sibTransId="{57A8589E-B7BB-417A-88DF-376A12D2E89A}"/>
    <dgm:cxn modelId="{43B50917-5C8F-4ED7-89EA-B1E6A12D4D63}" type="presOf" srcId="{FBC0C873-E75E-416E-B67A-A40B98CDCB56}" destId="{B7B0BEB7-11EE-4472-9867-055A9DA6FC5B}" srcOrd="0" destOrd="0" presId="urn:microsoft.com/office/officeart/2005/8/layout/list1"/>
    <dgm:cxn modelId="{74F0F618-B936-4D16-B921-2E6A4959F6D0}" srcId="{BD113CD7-EEB8-415B-BFB6-B2E3F1D54807}" destId="{A6A1F847-664C-4E27-B732-EC260222AAE1}" srcOrd="0" destOrd="0" parTransId="{A04F956E-4A54-4765-BC4E-94AB8161CE51}" sibTransId="{7E91CCDE-9FB6-4EC3-B57B-A5254D4D5CAB}"/>
    <dgm:cxn modelId="{0DEF431C-4BFC-4DA6-BEAA-4188A9852EEA}" type="presOf" srcId="{8507F399-E472-4ACE-88A9-007C6CD3BD4E}" destId="{591B4936-750E-4FBB-8E95-CDB3549B5D5E}" srcOrd="1" destOrd="0" presId="urn:microsoft.com/office/officeart/2005/8/layout/list1"/>
    <dgm:cxn modelId="{9EBBDB1C-C8CC-4933-9E9D-E20C3C1CC9DF}" type="presOf" srcId="{BD113CD7-EEB8-415B-BFB6-B2E3F1D54807}" destId="{B6153654-A7C5-4C37-ABB5-5BD66CEE0684}" srcOrd="1" destOrd="0" presId="urn:microsoft.com/office/officeart/2005/8/layout/list1"/>
    <dgm:cxn modelId="{95E6081D-B6A0-4291-B40E-7C776C207564}" srcId="{0DE26D6D-C837-491C-A603-554CDD71DEFA}" destId="{8BB356E6-FC7C-49E4-827E-35804894F34E}" srcOrd="1" destOrd="0" parTransId="{D38F84BA-764D-45EC-8227-16BE9D0FCD5E}" sibTransId="{E1ABEF2C-557A-4E0D-BEC3-C99FF827CE9F}"/>
    <dgm:cxn modelId="{F481761E-78C3-494D-9F7A-DCC6EC6D951E}" type="presOf" srcId="{878BF692-8846-4257-BC17-E80268AE15E9}" destId="{1F947D0A-31F1-4ADF-9DBD-113A0D59C3DB}" srcOrd="0" destOrd="2" presId="urn:microsoft.com/office/officeart/2005/8/layout/list1"/>
    <dgm:cxn modelId="{B45F1922-33FB-4224-8871-E2CC327780BE}" srcId="{C9580F21-953D-439D-A8B9-9A98B7ECE8BF}" destId="{9F4DAE36-2DAC-4E0C-83DC-7BFF6A7BB534}" srcOrd="1" destOrd="0" parTransId="{86C14C58-6FCE-444E-A890-9245A3CF9347}" sibTransId="{A0A2A000-6FB3-4A25-836B-A3DAFF315D2F}"/>
    <dgm:cxn modelId="{A2298522-EAA2-4F48-A590-EFE236C289B5}" srcId="{EB0755C8-5D50-443A-843B-6D2B6E119555}" destId="{9CFD6A68-EBBE-4312-B4BD-35F9DD690943}" srcOrd="0" destOrd="0" parTransId="{330219CE-45D8-4E32-8067-E5979AE74155}" sibTransId="{C5EB662A-37CC-439C-92EE-3A0C0A5DADDF}"/>
    <dgm:cxn modelId="{53825225-1B2B-45AF-96DC-47D2E6CD1B5B}" srcId="{9E4757D3-96BC-4BD5-9E42-332D2314C126}" destId="{5CAF2445-8DF0-47CB-BB2A-917D2E8EC391}" srcOrd="6" destOrd="0" parTransId="{89032648-24AA-428B-876C-8AF6F5383644}" sibTransId="{81E11CFC-CD2F-4676-9946-881ECF4E0FBD}"/>
    <dgm:cxn modelId="{E1637E28-8BFA-4551-A159-8DBC63232FD6}" srcId="{EB0755C8-5D50-443A-843B-6D2B6E119555}" destId="{5D5BA889-7620-4A98-A449-7E74DC7F3585}" srcOrd="1" destOrd="0" parTransId="{720BA3F2-4E69-4D64-A24C-1C4D04569F71}" sibTransId="{B2B39698-69B7-4A07-B604-2F3136A7DE8B}"/>
    <dgm:cxn modelId="{06F2922E-2489-4B00-B5C2-6ACA9231DD60}" type="presOf" srcId="{9E4757D3-96BC-4BD5-9E42-332D2314C126}" destId="{69FD91F2-9DBF-4993-8A6D-54DC58E9C3EA}" srcOrd="0" destOrd="0" presId="urn:microsoft.com/office/officeart/2005/8/layout/list1"/>
    <dgm:cxn modelId="{71F9AC33-1F39-4C20-AE4B-55D6A3E0676F}" srcId="{EB0755C8-5D50-443A-843B-6D2B6E119555}" destId="{5CC299DE-F263-45CF-B92B-778DB54B30AD}" srcOrd="3" destOrd="0" parTransId="{FD88162C-0E93-4A63-A546-1F09BD5AC6AA}" sibTransId="{15F6646D-C771-4967-84FA-3F765FECDB1F}"/>
    <dgm:cxn modelId="{4969113A-D1B4-45D6-9C94-9A4B89E45459}" srcId="{8507F399-E472-4ACE-88A9-007C6CD3BD4E}" destId="{123E3BA6-CED9-489F-BE1F-33D821DA9D5A}" srcOrd="1" destOrd="0" parTransId="{061B679C-0F96-4269-BF0F-3009E8C5382E}" sibTransId="{E309514F-BCA2-4C49-8835-90D60617E7C9}"/>
    <dgm:cxn modelId="{0C47003E-0726-4697-840C-2AC770B9ACFB}" srcId="{BD113CD7-EEB8-415B-BFB6-B2E3F1D54807}" destId="{9D32E497-0AB7-4135-B525-4D62B050362C}" srcOrd="1" destOrd="0" parTransId="{A9F828AE-F2FD-43DD-A84E-E3DBC1F364A6}" sibTransId="{D4ECDDE9-CEF8-466F-B2E8-DFF4826CEC62}"/>
    <dgm:cxn modelId="{413A5040-2777-44E9-B266-877F35C98803}" srcId="{9E4757D3-96BC-4BD5-9E42-332D2314C126}" destId="{A26E48B0-7F48-4BC5-A065-BFCF045A07EE}" srcOrd="4" destOrd="0" parTransId="{A82FBB78-B7FD-4068-9E4A-7727406CB41B}" sibTransId="{307444D5-22D1-4AE6-B5D3-5F9BC53791D3}"/>
    <dgm:cxn modelId="{8FCC2B41-A8A9-44DC-96DE-2E1406545710}" type="presOf" srcId="{C9580F21-953D-439D-A8B9-9A98B7ECE8BF}" destId="{C8AE73BA-E92B-44CA-A319-63F3761B8919}" srcOrd="0" destOrd="0" presId="urn:microsoft.com/office/officeart/2005/8/layout/list1"/>
    <dgm:cxn modelId="{B598E355-3D0B-4652-8E62-693A791BE3B7}" srcId="{0DE26D6D-C837-491C-A603-554CDD71DEFA}" destId="{FBC0C873-E75E-416E-B67A-A40B98CDCB56}" srcOrd="0" destOrd="0" parTransId="{DE616D0B-0E40-48B3-A61A-985E29FF3500}" sibTransId="{9E956E88-BA7F-47F9-ABA3-3DF2B4AF2046}"/>
    <dgm:cxn modelId="{4D84FC55-DCD3-4923-9CBB-F15E2BBA635D}" type="presOf" srcId="{C9580F21-953D-439D-A8B9-9A98B7ECE8BF}" destId="{77865B65-698C-4E3F-AAD5-0586860184C2}" srcOrd="1" destOrd="0" presId="urn:microsoft.com/office/officeart/2005/8/layout/list1"/>
    <dgm:cxn modelId="{F9050457-8614-4DF3-A1E3-454ABE71BBDD}" type="presOf" srcId="{0DE26D6D-C837-491C-A603-554CDD71DEFA}" destId="{2AC639B8-8095-42C9-8053-8C02F2D3CF80}" srcOrd="1" destOrd="0" presId="urn:microsoft.com/office/officeart/2005/8/layout/list1"/>
    <dgm:cxn modelId="{3C09E263-F9E0-4F95-BF2A-8854D208B34E}" type="presOf" srcId="{A26E48B0-7F48-4BC5-A065-BFCF045A07EE}" destId="{E587D90A-64A1-4388-B397-C3262A1292AE}" srcOrd="0" destOrd="0" presId="urn:microsoft.com/office/officeart/2005/8/layout/list1"/>
    <dgm:cxn modelId="{AC08D166-57D2-4A50-B234-1357E27D0B0C}" type="presOf" srcId="{7EAA49FA-6A18-4343-AED0-238204F78B98}" destId="{1F947D0A-31F1-4ADF-9DBD-113A0D59C3DB}" srcOrd="0" destOrd="3" presId="urn:microsoft.com/office/officeart/2005/8/layout/list1"/>
    <dgm:cxn modelId="{01350867-64BF-48FE-99DB-21A732526D97}" type="presOf" srcId="{0DE26D6D-C837-491C-A603-554CDD71DEFA}" destId="{B0102CCF-6CF6-410E-AA93-399E331D1770}" srcOrd="0" destOrd="0" presId="urn:microsoft.com/office/officeart/2005/8/layout/list1"/>
    <dgm:cxn modelId="{746A286B-F430-4FFA-9326-6D97BD31FF73}" type="presOf" srcId="{B54773F7-DE84-4E5F-A514-2814EA5EE6DA}" destId="{1F947D0A-31F1-4ADF-9DBD-113A0D59C3DB}" srcOrd="0" destOrd="0" presId="urn:microsoft.com/office/officeart/2005/8/layout/list1"/>
    <dgm:cxn modelId="{F4B9C46B-B690-4216-9435-23A7CCEE58A1}" srcId="{9E4757D3-96BC-4BD5-9E42-332D2314C126}" destId="{14A00AC3-9422-4571-9766-FFF57DE8C79D}" srcOrd="9" destOrd="0" parTransId="{A899EF65-C56B-4941-B218-05D1A1DDD582}" sibTransId="{01B46766-2F93-4817-B689-E1E72A587DFA}"/>
    <dgm:cxn modelId="{736AEF74-234C-4E08-8AD1-D26DD5DC0463}" srcId="{A26E48B0-7F48-4BC5-A065-BFCF045A07EE}" destId="{7EAA49FA-6A18-4343-AED0-238204F78B98}" srcOrd="3" destOrd="0" parTransId="{3532CB89-1C27-4CF1-B397-6D79A9E07988}" sibTransId="{BD6FA59B-D453-4ACA-A049-6095CEE92C70}"/>
    <dgm:cxn modelId="{200EB779-3C9C-419C-A5E2-CD268F66C214}" srcId="{9E4757D3-96BC-4BD5-9E42-332D2314C126}" destId="{0DE26D6D-C837-491C-A603-554CDD71DEFA}" srcOrd="1" destOrd="0" parTransId="{1130380D-B34D-4487-8831-FE3AC8BABB70}" sibTransId="{E94DBAB2-5556-42F2-ADEA-6CC09C56DFEE}"/>
    <dgm:cxn modelId="{6527DD7C-C0F6-4609-AA93-C8C0D77FB53A}" srcId="{0DE26D6D-C837-491C-A603-554CDD71DEFA}" destId="{3F8A7487-9DEA-4029-AC70-778BDF93FC66}" srcOrd="2" destOrd="0" parTransId="{17356C86-2FE7-441D-9687-D8BF1A607880}" sibTransId="{268AB6F4-5A1C-493E-8D68-4B840ACAEEB3}"/>
    <dgm:cxn modelId="{CD41137E-B358-464A-BE61-95BC037D712D}" type="presOf" srcId="{14A00AC3-9422-4571-9766-FFF57DE8C79D}" destId="{E3710ECD-4D6B-49DE-B6C1-A1E9352105A3}" srcOrd="1" destOrd="0" presId="urn:microsoft.com/office/officeart/2005/8/layout/list1"/>
    <dgm:cxn modelId="{C4375481-1EB2-4523-A5DC-3DDA872A38F6}" srcId="{9E4757D3-96BC-4BD5-9E42-332D2314C126}" destId="{60A76919-9BE0-4F8B-BD90-19A08C2050A6}" srcOrd="8" destOrd="0" parTransId="{E6CB0A0C-D15B-4C4A-8488-31F6C9F3A8AE}" sibTransId="{328963FD-C125-4FEA-B862-9ECC0F6C1905}"/>
    <dgm:cxn modelId="{C2D37E82-3A43-4CE1-A42B-D19C13BF8A6C}" type="presOf" srcId="{601FDA14-508A-492B-B173-3C947BB04B8D}" destId="{483D4A60-7782-472A-B098-FCA3B7103D25}" srcOrd="0" destOrd="2" presId="urn:microsoft.com/office/officeart/2005/8/layout/list1"/>
    <dgm:cxn modelId="{C5CA0687-2069-422C-BDBA-5D62FCEF1303}" type="presOf" srcId="{55B7FA86-5873-4DE9-850D-67AC23649922}" destId="{15BCEA6F-84F8-44E9-A691-5C0C1EA77FBD}" srcOrd="0" destOrd="2" presId="urn:microsoft.com/office/officeart/2005/8/layout/list1"/>
    <dgm:cxn modelId="{1F26AD8D-8240-401D-A497-E71E830C3A69}" srcId="{A26E48B0-7F48-4BC5-A065-BFCF045A07EE}" destId="{878BF692-8846-4257-BC17-E80268AE15E9}" srcOrd="2" destOrd="0" parTransId="{9D7F77BB-D66D-44C3-89E0-2765FBC49BC7}" sibTransId="{9437CD0D-E05C-4499-BE1A-BDC02DF5C97D}"/>
    <dgm:cxn modelId="{4671F28F-428E-4853-933F-8E2CDDC45B5A}" srcId="{BD113CD7-EEB8-415B-BFB6-B2E3F1D54807}" destId="{0ED5E72F-55F5-416E-AC9D-4611A994A0BC}" srcOrd="2" destOrd="0" parTransId="{D6DBC393-C0FB-45DE-B2F7-8AF459651056}" sibTransId="{722FBA92-08B0-4164-973F-67BCAC175344}"/>
    <dgm:cxn modelId="{E68D1E91-BE8A-4BA7-A7E5-1B545D9D6183}" type="presOf" srcId="{3F8A7487-9DEA-4029-AC70-778BDF93FC66}" destId="{B7B0BEB7-11EE-4472-9867-055A9DA6FC5B}" srcOrd="0" destOrd="2" presId="urn:microsoft.com/office/officeart/2005/8/layout/list1"/>
    <dgm:cxn modelId="{0197B794-CCBD-4495-A709-B70EF41260E5}" type="presOf" srcId="{9F4DAE36-2DAC-4E0C-83DC-7BFF6A7BB534}" destId="{00A7C3CA-F645-4C4D-BA0A-0D70CDAA8028}" srcOrd="0" destOrd="1" presId="urn:microsoft.com/office/officeart/2005/8/layout/list1"/>
    <dgm:cxn modelId="{9CC2899F-7E8E-42EA-A87C-8CFBF9D9EB69}" type="presOf" srcId="{14A00AC3-9422-4571-9766-FFF57DE8C79D}" destId="{4737DAF7-6185-49D2-8987-AFB4383CA966}" srcOrd="0" destOrd="0" presId="urn:microsoft.com/office/officeart/2005/8/layout/list1"/>
    <dgm:cxn modelId="{6C52FBA1-EB43-4C7E-950C-CD600DA3A807}" type="presOf" srcId="{5CAF2445-8DF0-47CB-BB2A-917D2E8EC391}" destId="{BB1A6252-35B5-4341-AEA7-E8AC2C72114D}" srcOrd="1" destOrd="0" presId="urn:microsoft.com/office/officeart/2005/8/layout/list1"/>
    <dgm:cxn modelId="{4D3F30A2-D027-45FF-A9E4-66E25CCB9D48}" type="presOf" srcId="{5CAF2445-8DF0-47CB-BB2A-917D2E8EC391}" destId="{002841D1-E2AF-49E6-9DA0-3565EA1CDD50}" srcOrd="0" destOrd="0" presId="urn:microsoft.com/office/officeart/2005/8/layout/list1"/>
    <dgm:cxn modelId="{2D79F2A4-737B-4940-B66C-B8C76712128D}" srcId="{9E4757D3-96BC-4BD5-9E42-332D2314C126}" destId="{EB0755C8-5D50-443A-843B-6D2B6E119555}" srcOrd="5" destOrd="0" parTransId="{FD9307CE-BF5A-43B1-8779-44CAC722DB72}" sibTransId="{C044870F-2967-4A85-845A-8222F9743D50}"/>
    <dgm:cxn modelId="{3FF682A8-625A-434F-8425-92DBA72D8999}" type="presOf" srcId="{E0AFA83E-D02E-4C57-933D-EFFE47EE4D13}" destId="{15BCEA6F-84F8-44E9-A691-5C0C1EA77FBD}" srcOrd="0" destOrd="3" presId="urn:microsoft.com/office/officeart/2005/8/layout/list1"/>
    <dgm:cxn modelId="{A8282AB0-D4BE-483E-BBB8-9DFB92EC2C0E}" type="presOf" srcId="{EB0755C8-5D50-443A-843B-6D2B6E119555}" destId="{EDFA9B42-9A3E-4CB8-BDB7-C8C0398983E0}" srcOrd="0" destOrd="0" presId="urn:microsoft.com/office/officeart/2005/8/layout/list1"/>
    <dgm:cxn modelId="{CD5032B4-0BC8-4F0D-884D-2F270748E804}" type="presOf" srcId="{BD113CD7-EEB8-415B-BFB6-B2E3F1D54807}" destId="{77F7BFCC-C2BC-4BCD-8A20-7E2FEB5B6833}" srcOrd="0" destOrd="0" presId="urn:microsoft.com/office/officeart/2005/8/layout/list1"/>
    <dgm:cxn modelId="{F1E51FB7-DCCF-4A7F-A2CC-395458912145}" type="presOf" srcId="{7E0CC48C-F09C-441E-9CE5-00E3C03A249F}" destId="{00A7C3CA-F645-4C4D-BA0A-0D70CDAA8028}" srcOrd="0" destOrd="0" presId="urn:microsoft.com/office/officeart/2005/8/layout/list1"/>
    <dgm:cxn modelId="{5A9AD5BC-F22E-4371-8C80-E5B004D81C72}" type="presOf" srcId="{83955004-D646-49A1-967B-8692FC05E1B4}" destId="{1F947D0A-31F1-4ADF-9DBD-113A0D59C3DB}" srcOrd="0" destOrd="1" presId="urn:microsoft.com/office/officeart/2005/8/layout/list1"/>
    <dgm:cxn modelId="{B079EEBF-F745-4018-BDA1-E032342EB98A}" srcId="{9E4757D3-96BC-4BD5-9E42-332D2314C126}" destId="{BD113CD7-EEB8-415B-BFB6-B2E3F1D54807}" srcOrd="2" destOrd="0" parTransId="{00C39DDE-456D-4AAA-8018-7B23D72486E8}" sibTransId="{6002B936-14EB-4F63-8C1D-8DBAE146010E}"/>
    <dgm:cxn modelId="{26BB72C3-2121-4771-8BA0-54B3BEF9C25C}" srcId="{A26E48B0-7F48-4BC5-A065-BFCF045A07EE}" destId="{83955004-D646-49A1-967B-8692FC05E1B4}" srcOrd="1" destOrd="0" parTransId="{0F28A4F5-130C-4417-8313-FE945E7E0C4D}" sibTransId="{09B82B71-733D-4113-826D-09C604E3EBF2}"/>
    <dgm:cxn modelId="{097E38C7-2BFA-4176-8E1C-7E30C8538EE0}" type="presOf" srcId="{5D5BA889-7620-4A98-A449-7E74DC7F3585}" destId="{483D4A60-7782-472A-B098-FCA3B7103D25}" srcOrd="0" destOrd="1" presId="urn:microsoft.com/office/officeart/2005/8/layout/list1"/>
    <dgm:cxn modelId="{D30AF7C9-1040-4E52-B8C3-3B578A09D91B}" type="presOf" srcId="{FC084E90-8F54-4B84-A9EF-3655981B81B6}" destId="{777AA9C6-6FFE-4D24-A6E6-01A6266567A4}" srcOrd="0" destOrd="0" presId="urn:microsoft.com/office/officeart/2005/8/layout/list1"/>
    <dgm:cxn modelId="{3E1DF4CB-2820-496C-8D53-B13433A5D3C8}" type="presOf" srcId="{60A76919-9BE0-4F8B-BD90-19A08C2050A6}" destId="{27402AB7-99DF-43EB-AFFE-55B4DB7CBD85}" srcOrd="1" destOrd="0" presId="urn:microsoft.com/office/officeart/2005/8/layout/list1"/>
    <dgm:cxn modelId="{3CF494CC-A4BF-47E1-A05B-5EF28ABC06C0}" type="presOf" srcId="{A6A1F847-664C-4E27-B732-EC260222AAE1}" destId="{383914C8-F03D-48DD-9A70-F462BFB6DE9C}" srcOrd="0" destOrd="0" presId="urn:microsoft.com/office/officeart/2005/8/layout/list1"/>
    <dgm:cxn modelId="{F5B338CF-A2D4-464E-B83A-466162CDA77E}" type="presOf" srcId="{EB0755C8-5D50-443A-843B-6D2B6E119555}" destId="{A0EE4442-4AE9-4E50-8773-0BFF3A289AE0}" srcOrd="1" destOrd="0" presId="urn:microsoft.com/office/officeart/2005/8/layout/list1"/>
    <dgm:cxn modelId="{2B45DFD0-8C72-4844-B35D-4A80AB74EF56}" srcId="{EB0755C8-5D50-443A-843B-6D2B6E119555}" destId="{601FDA14-508A-492B-B173-3C947BB04B8D}" srcOrd="2" destOrd="0" parTransId="{B272A957-FAC4-416D-B530-5584E3B9CEAE}" sibTransId="{C49EFD6F-A94D-4DE7-BD1B-FCF66F845FCB}"/>
    <dgm:cxn modelId="{ADFA71D2-D6E1-4F54-B936-6FCFE763361A}" type="presOf" srcId="{FC084E90-8F54-4B84-A9EF-3655981B81B6}" destId="{224AC145-8724-40D6-AF98-FB535C8A10AF}" srcOrd="1" destOrd="0" presId="urn:microsoft.com/office/officeart/2005/8/layout/list1"/>
    <dgm:cxn modelId="{18C252D3-D14E-4857-9A8E-FA54FB280E9A}" srcId="{9E4757D3-96BC-4BD5-9E42-332D2314C126}" destId="{8507F399-E472-4ACE-88A9-007C6CD3BD4E}" srcOrd="3" destOrd="0" parTransId="{47E86E98-A632-4678-A844-55A0BB3206CB}" sibTransId="{CB637D93-7C84-4EAE-834A-822023924610}"/>
    <dgm:cxn modelId="{76EE26D4-0624-4867-937A-1A803D2E5926}" srcId="{8507F399-E472-4ACE-88A9-007C6CD3BD4E}" destId="{E0AFA83E-D02E-4C57-933D-EFFE47EE4D13}" srcOrd="3" destOrd="0" parTransId="{2DFDBA3D-8725-48D3-A928-ABBC2D84BF3A}" sibTransId="{E905F86D-7CB6-4827-891C-02EB6225FD15}"/>
    <dgm:cxn modelId="{9828A1D6-930C-4182-9FD4-8A6015EE3734}" srcId="{8507F399-E472-4ACE-88A9-007C6CD3BD4E}" destId="{55B7FA86-5873-4DE9-850D-67AC23649922}" srcOrd="2" destOrd="0" parTransId="{70B8718F-F641-4D0A-9FBE-66C65AFE6553}" sibTransId="{5B68A771-6E2E-402A-88A7-056FDF098146}"/>
    <dgm:cxn modelId="{608E54D9-2223-460B-9B9D-8BBD0389C2E1}" srcId="{C9580F21-953D-439D-A8B9-9A98B7ECE8BF}" destId="{7E0CC48C-F09C-441E-9CE5-00E3C03A249F}" srcOrd="0" destOrd="0" parTransId="{E73AF633-4833-4BC7-A4AF-6DEB919D7F3F}" sibTransId="{53FA8087-C777-4D08-8B74-AE6D52B58B02}"/>
    <dgm:cxn modelId="{70D815DC-736F-4D01-8158-65632907EB58}" type="presOf" srcId="{60A76919-9BE0-4F8B-BD90-19A08C2050A6}" destId="{BE18EA8A-CCBB-4A02-80DF-CF327032D692}" srcOrd="0" destOrd="0" presId="urn:microsoft.com/office/officeart/2005/8/layout/list1"/>
    <dgm:cxn modelId="{1F3F1FDD-BF1D-41F9-9456-80B9CAE16AB0}" type="presOf" srcId="{A26E48B0-7F48-4BC5-A065-BFCF045A07EE}" destId="{3624369C-4B45-48A8-9DE0-B6855AEE9779}" srcOrd="1" destOrd="0" presId="urn:microsoft.com/office/officeart/2005/8/layout/list1"/>
    <dgm:cxn modelId="{F294AADE-4093-4CC8-BBC2-7C216964A238}" srcId="{A26E48B0-7F48-4BC5-A065-BFCF045A07EE}" destId="{B54773F7-DE84-4E5F-A514-2814EA5EE6DA}" srcOrd="0" destOrd="0" parTransId="{FB3B04AD-6487-4759-B432-A64D527E3F13}" sibTransId="{3D3D6D61-219B-4D8D-B47C-DDDFAF298C69}"/>
    <dgm:cxn modelId="{A28D8AE2-5A1C-4393-BC98-399B1FE2E001}" type="presOf" srcId="{8507F399-E472-4ACE-88A9-007C6CD3BD4E}" destId="{5439D7CD-F0A4-4BAD-AD92-4655D51F3CFF}" srcOrd="0" destOrd="0" presId="urn:microsoft.com/office/officeart/2005/8/layout/list1"/>
    <dgm:cxn modelId="{DEDF8CE6-16E0-4E0D-A864-00751B1CED73}" type="presOf" srcId="{0ED5E72F-55F5-416E-AC9D-4611A994A0BC}" destId="{383914C8-F03D-48DD-9A70-F462BFB6DE9C}" srcOrd="0" destOrd="2" presId="urn:microsoft.com/office/officeart/2005/8/layout/list1"/>
    <dgm:cxn modelId="{557E69ED-5233-40DE-B2AC-1EE2FBFE21FA}" type="presOf" srcId="{8BB356E6-FC7C-49E4-827E-35804894F34E}" destId="{B7B0BEB7-11EE-4472-9867-055A9DA6FC5B}" srcOrd="0" destOrd="1" presId="urn:microsoft.com/office/officeart/2005/8/layout/list1"/>
    <dgm:cxn modelId="{CDBDE4EE-4564-4E5D-B25A-1B503A3B102B}" type="presOf" srcId="{9C0050E2-C50D-47C1-81D8-E38355702612}" destId="{15BCEA6F-84F8-44E9-A691-5C0C1EA77FBD}" srcOrd="0" destOrd="0" presId="urn:microsoft.com/office/officeart/2005/8/layout/list1"/>
    <dgm:cxn modelId="{E037F0F5-1EDF-49ED-B0B9-790A5FAD7D65}" type="presOf" srcId="{123E3BA6-CED9-489F-BE1F-33D821DA9D5A}" destId="{15BCEA6F-84F8-44E9-A691-5C0C1EA77FBD}" srcOrd="0" destOrd="1" presId="urn:microsoft.com/office/officeart/2005/8/layout/list1"/>
    <dgm:cxn modelId="{0D5D08F6-66C9-4300-9252-C726C0E5D86B}" type="presOf" srcId="{9D32E497-0AB7-4135-B525-4D62B050362C}" destId="{383914C8-F03D-48DD-9A70-F462BFB6DE9C}" srcOrd="0" destOrd="1" presId="urn:microsoft.com/office/officeart/2005/8/layout/list1"/>
    <dgm:cxn modelId="{29D6C6FE-9015-471A-B4D9-B703EDDDAE97}" type="presOf" srcId="{5CC299DE-F263-45CF-B92B-778DB54B30AD}" destId="{483D4A60-7782-472A-B098-FCA3B7103D25}" srcOrd="0" destOrd="3" presId="urn:microsoft.com/office/officeart/2005/8/layout/list1"/>
    <dgm:cxn modelId="{56EF5A50-984F-4937-A4D0-5A94F78AA911}" type="presParOf" srcId="{69FD91F2-9DBF-4993-8A6D-54DC58E9C3EA}" destId="{7FCB0A96-AA41-45E9-9680-A2C4B397DBA0}" srcOrd="0" destOrd="0" presId="urn:microsoft.com/office/officeart/2005/8/layout/list1"/>
    <dgm:cxn modelId="{D6598C0F-E513-493B-B2DD-E5961762AD91}" type="presParOf" srcId="{7FCB0A96-AA41-45E9-9680-A2C4B397DBA0}" destId="{C8AE73BA-E92B-44CA-A319-63F3761B8919}" srcOrd="0" destOrd="0" presId="urn:microsoft.com/office/officeart/2005/8/layout/list1"/>
    <dgm:cxn modelId="{F56E94F4-7693-4529-8942-AF2AF4219004}" type="presParOf" srcId="{7FCB0A96-AA41-45E9-9680-A2C4B397DBA0}" destId="{77865B65-698C-4E3F-AAD5-0586860184C2}" srcOrd="1" destOrd="0" presId="urn:microsoft.com/office/officeart/2005/8/layout/list1"/>
    <dgm:cxn modelId="{810A501D-B0E7-4CD4-AA89-6F75FC3F3776}" type="presParOf" srcId="{69FD91F2-9DBF-4993-8A6D-54DC58E9C3EA}" destId="{09E3FFA0-5375-41CC-B0BC-72F602768C0D}" srcOrd="1" destOrd="0" presId="urn:microsoft.com/office/officeart/2005/8/layout/list1"/>
    <dgm:cxn modelId="{A747425E-6DD7-4DF6-A29E-CB4335495195}" type="presParOf" srcId="{69FD91F2-9DBF-4993-8A6D-54DC58E9C3EA}" destId="{00A7C3CA-F645-4C4D-BA0A-0D70CDAA8028}" srcOrd="2" destOrd="0" presId="urn:microsoft.com/office/officeart/2005/8/layout/list1"/>
    <dgm:cxn modelId="{CD64BF07-DC93-4D4A-A503-BDE9DE90F4B5}" type="presParOf" srcId="{69FD91F2-9DBF-4993-8A6D-54DC58E9C3EA}" destId="{9A87FC5B-E94E-49FB-859E-88D4BDF0CCB3}" srcOrd="3" destOrd="0" presId="urn:microsoft.com/office/officeart/2005/8/layout/list1"/>
    <dgm:cxn modelId="{F4BBB8A4-4BEE-4925-AF88-0CAFA1CD382A}" type="presParOf" srcId="{69FD91F2-9DBF-4993-8A6D-54DC58E9C3EA}" destId="{ACAEEA20-D14E-4EFD-8557-1FB3244CE466}" srcOrd="4" destOrd="0" presId="urn:microsoft.com/office/officeart/2005/8/layout/list1"/>
    <dgm:cxn modelId="{D3CC02EC-E5CA-4466-8D96-CC68F71B6A77}" type="presParOf" srcId="{ACAEEA20-D14E-4EFD-8557-1FB3244CE466}" destId="{B0102CCF-6CF6-410E-AA93-399E331D1770}" srcOrd="0" destOrd="0" presId="urn:microsoft.com/office/officeart/2005/8/layout/list1"/>
    <dgm:cxn modelId="{BFF13F1E-FF2E-4194-966A-2EA0CCA7F93C}" type="presParOf" srcId="{ACAEEA20-D14E-4EFD-8557-1FB3244CE466}" destId="{2AC639B8-8095-42C9-8053-8C02F2D3CF80}" srcOrd="1" destOrd="0" presId="urn:microsoft.com/office/officeart/2005/8/layout/list1"/>
    <dgm:cxn modelId="{8A19557C-4084-4073-AB01-9C71FBA337FE}" type="presParOf" srcId="{69FD91F2-9DBF-4993-8A6D-54DC58E9C3EA}" destId="{5C0BCD52-8968-442D-9987-7F2BB89CACDD}" srcOrd="5" destOrd="0" presId="urn:microsoft.com/office/officeart/2005/8/layout/list1"/>
    <dgm:cxn modelId="{07075D74-DDAB-48E9-88FD-BEA1F2A9B9C2}" type="presParOf" srcId="{69FD91F2-9DBF-4993-8A6D-54DC58E9C3EA}" destId="{B7B0BEB7-11EE-4472-9867-055A9DA6FC5B}" srcOrd="6" destOrd="0" presId="urn:microsoft.com/office/officeart/2005/8/layout/list1"/>
    <dgm:cxn modelId="{C8B483A9-8326-404E-983C-729058D2416D}" type="presParOf" srcId="{69FD91F2-9DBF-4993-8A6D-54DC58E9C3EA}" destId="{BD773C6D-D776-4FA3-A445-DB5A4533CC62}" srcOrd="7" destOrd="0" presId="urn:microsoft.com/office/officeart/2005/8/layout/list1"/>
    <dgm:cxn modelId="{2A72934F-5CC2-40AA-997A-33A912F2D8BD}" type="presParOf" srcId="{69FD91F2-9DBF-4993-8A6D-54DC58E9C3EA}" destId="{2830470B-6893-403E-9F0B-10FD0C248D4C}" srcOrd="8" destOrd="0" presId="urn:microsoft.com/office/officeart/2005/8/layout/list1"/>
    <dgm:cxn modelId="{7991B95E-E70F-4848-9CCC-6F6C3CCFD7D3}" type="presParOf" srcId="{2830470B-6893-403E-9F0B-10FD0C248D4C}" destId="{77F7BFCC-C2BC-4BCD-8A20-7E2FEB5B6833}" srcOrd="0" destOrd="0" presId="urn:microsoft.com/office/officeart/2005/8/layout/list1"/>
    <dgm:cxn modelId="{C90BC1FA-5CF6-4AC9-B9AC-6D48C427C380}" type="presParOf" srcId="{2830470B-6893-403E-9F0B-10FD0C248D4C}" destId="{B6153654-A7C5-4C37-ABB5-5BD66CEE0684}" srcOrd="1" destOrd="0" presId="urn:microsoft.com/office/officeart/2005/8/layout/list1"/>
    <dgm:cxn modelId="{2DA132E5-4ECD-4D4D-9AF1-72E28D7AFE94}" type="presParOf" srcId="{69FD91F2-9DBF-4993-8A6D-54DC58E9C3EA}" destId="{F959E79A-E698-4889-A4D1-BB685C4C2127}" srcOrd="9" destOrd="0" presId="urn:microsoft.com/office/officeart/2005/8/layout/list1"/>
    <dgm:cxn modelId="{4EA8EE2C-9E3A-4C30-9342-F700331924BE}" type="presParOf" srcId="{69FD91F2-9DBF-4993-8A6D-54DC58E9C3EA}" destId="{383914C8-F03D-48DD-9A70-F462BFB6DE9C}" srcOrd="10" destOrd="0" presId="urn:microsoft.com/office/officeart/2005/8/layout/list1"/>
    <dgm:cxn modelId="{8BE7E6AF-CCA4-4596-98A8-B8AC9ABE47BC}" type="presParOf" srcId="{69FD91F2-9DBF-4993-8A6D-54DC58E9C3EA}" destId="{C70A5073-5D9C-4B00-BB9E-AEE18B71009C}" srcOrd="11" destOrd="0" presId="urn:microsoft.com/office/officeart/2005/8/layout/list1"/>
    <dgm:cxn modelId="{282D1FE5-4345-4282-AA1F-04E2A743E0AE}" type="presParOf" srcId="{69FD91F2-9DBF-4993-8A6D-54DC58E9C3EA}" destId="{D466CD16-C68A-42B3-9646-B8F5C8B0E20F}" srcOrd="12" destOrd="0" presId="urn:microsoft.com/office/officeart/2005/8/layout/list1"/>
    <dgm:cxn modelId="{A8120240-F5A0-404F-AB15-2A7FC3883125}" type="presParOf" srcId="{D466CD16-C68A-42B3-9646-B8F5C8B0E20F}" destId="{5439D7CD-F0A4-4BAD-AD92-4655D51F3CFF}" srcOrd="0" destOrd="0" presId="urn:microsoft.com/office/officeart/2005/8/layout/list1"/>
    <dgm:cxn modelId="{A540F765-0519-432A-BCD7-402FBF7DAEB1}" type="presParOf" srcId="{D466CD16-C68A-42B3-9646-B8F5C8B0E20F}" destId="{591B4936-750E-4FBB-8E95-CDB3549B5D5E}" srcOrd="1" destOrd="0" presId="urn:microsoft.com/office/officeart/2005/8/layout/list1"/>
    <dgm:cxn modelId="{76ED52D9-DB36-4DD6-ACB5-1211908EECDB}" type="presParOf" srcId="{69FD91F2-9DBF-4993-8A6D-54DC58E9C3EA}" destId="{5D0925C2-3EDA-40B6-B3AF-88DEA99AD30C}" srcOrd="13" destOrd="0" presId="urn:microsoft.com/office/officeart/2005/8/layout/list1"/>
    <dgm:cxn modelId="{5A2357DB-B2F3-47D8-9B0B-0960DD3D4246}" type="presParOf" srcId="{69FD91F2-9DBF-4993-8A6D-54DC58E9C3EA}" destId="{15BCEA6F-84F8-44E9-A691-5C0C1EA77FBD}" srcOrd="14" destOrd="0" presId="urn:microsoft.com/office/officeart/2005/8/layout/list1"/>
    <dgm:cxn modelId="{416DCC91-4EC6-48C6-B9C0-836FC5F9EBA0}" type="presParOf" srcId="{69FD91F2-9DBF-4993-8A6D-54DC58E9C3EA}" destId="{DA983162-BCA9-497B-ACC5-09083A765922}" srcOrd="15" destOrd="0" presId="urn:microsoft.com/office/officeart/2005/8/layout/list1"/>
    <dgm:cxn modelId="{AA9A878B-8E3C-4EB1-892B-FF4DE52E5E03}" type="presParOf" srcId="{69FD91F2-9DBF-4993-8A6D-54DC58E9C3EA}" destId="{DA08201E-65EA-4208-86BB-5F2EA45D47AE}" srcOrd="16" destOrd="0" presId="urn:microsoft.com/office/officeart/2005/8/layout/list1"/>
    <dgm:cxn modelId="{4F4AE431-99CE-43ED-9100-5D772B1034A4}" type="presParOf" srcId="{DA08201E-65EA-4208-86BB-5F2EA45D47AE}" destId="{E587D90A-64A1-4388-B397-C3262A1292AE}" srcOrd="0" destOrd="0" presId="urn:microsoft.com/office/officeart/2005/8/layout/list1"/>
    <dgm:cxn modelId="{65067B35-BDDE-4609-BBD7-579E04C2ECDC}" type="presParOf" srcId="{DA08201E-65EA-4208-86BB-5F2EA45D47AE}" destId="{3624369C-4B45-48A8-9DE0-B6855AEE9779}" srcOrd="1" destOrd="0" presId="urn:microsoft.com/office/officeart/2005/8/layout/list1"/>
    <dgm:cxn modelId="{7EE431C3-1AF6-4FEC-B84D-C3B2813181F6}" type="presParOf" srcId="{69FD91F2-9DBF-4993-8A6D-54DC58E9C3EA}" destId="{3F54A4B2-C15B-42AF-B1A3-84DD64F29AE0}" srcOrd="17" destOrd="0" presId="urn:microsoft.com/office/officeart/2005/8/layout/list1"/>
    <dgm:cxn modelId="{D05B92E0-4DB6-491B-89F2-AF17D121E97C}" type="presParOf" srcId="{69FD91F2-9DBF-4993-8A6D-54DC58E9C3EA}" destId="{1F947D0A-31F1-4ADF-9DBD-113A0D59C3DB}" srcOrd="18" destOrd="0" presId="urn:microsoft.com/office/officeart/2005/8/layout/list1"/>
    <dgm:cxn modelId="{50011F4E-E4E0-47A4-B912-9A5D0C3B42E3}" type="presParOf" srcId="{69FD91F2-9DBF-4993-8A6D-54DC58E9C3EA}" destId="{9D8F3900-E034-4961-820E-552F78153187}" srcOrd="19" destOrd="0" presId="urn:microsoft.com/office/officeart/2005/8/layout/list1"/>
    <dgm:cxn modelId="{CA5A65B5-2FB0-44B8-BA15-DB3B497F2C9A}" type="presParOf" srcId="{69FD91F2-9DBF-4993-8A6D-54DC58E9C3EA}" destId="{CA985FAD-4505-4764-8F38-2C3D8C1C5BF5}" srcOrd="20" destOrd="0" presId="urn:microsoft.com/office/officeart/2005/8/layout/list1"/>
    <dgm:cxn modelId="{C625022C-294D-4CC5-ADC2-0CBCE82C2C99}" type="presParOf" srcId="{CA985FAD-4505-4764-8F38-2C3D8C1C5BF5}" destId="{EDFA9B42-9A3E-4CB8-BDB7-C8C0398983E0}" srcOrd="0" destOrd="0" presId="urn:microsoft.com/office/officeart/2005/8/layout/list1"/>
    <dgm:cxn modelId="{EB98201C-3627-48FA-A521-C955FF238170}" type="presParOf" srcId="{CA985FAD-4505-4764-8F38-2C3D8C1C5BF5}" destId="{A0EE4442-4AE9-4E50-8773-0BFF3A289AE0}" srcOrd="1" destOrd="0" presId="urn:microsoft.com/office/officeart/2005/8/layout/list1"/>
    <dgm:cxn modelId="{A53625BF-227C-4BA5-AE11-A49629EF89C1}" type="presParOf" srcId="{69FD91F2-9DBF-4993-8A6D-54DC58E9C3EA}" destId="{6EF4F6FA-5935-4476-98E5-8C2F5A271C06}" srcOrd="21" destOrd="0" presId="urn:microsoft.com/office/officeart/2005/8/layout/list1"/>
    <dgm:cxn modelId="{FB47C791-5298-4949-9658-A0972B0B04E3}" type="presParOf" srcId="{69FD91F2-9DBF-4993-8A6D-54DC58E9C3EA}" destId="{483D4A60-7782-472A-B098-FCA3B7103D25}" srcOrd="22" destOrd="0" presId="urn:microsoft.com/office/officeart/2005/8/layout/list1"/>
    <dgm:cxn modelId="{AE4E2600-2506-4CE2-B83E-623B12FA36DC}" type="presParOf" srcId="{69FD91F2-9DBF-4993-8A6D-54DC58E9C3EA}" destId="{D5B08EC4-19B6-4B98-94ED-592941605BDC}" srcOrd="23" destOrd="0" presId="urn:microsoft.com/office/officeart/2005/8/layout/list1"/>
    <dgm:cxn modelId="{576E30BA-F1AE-4F3D-9DC8-F99FBBCB7C66}" type="presParOf" srcId="{69FD91F2-9DBF-4993-8A6D-54DC58E9C3EA}" destId="{6CB6A188-387A-4C9A-BF9C-F88A450C70E7}" srcOrd="24" destOrd="0" presId="urn:microsoft.com/office/officeart/2005/8/layout/list1"/>
    <dgm:cxn modelId="{BF6A6061-B975-4D0B-AFEC-BBBCE22BB802}" type="presParOf" srcId="{6CB6A188-387A-4C9A-BF9C-F88A450C70E7}" destId="{002841D1-E2AF-49E6-9DA0-3565EA1CDD50}" srcOrd="0" destOrd="0" presId="urn:microsoft.com/office/officeart/2005/8/layout/list1"/>
    <dgm:cxn modelId="{1A8B990C-909C-441D-88EB-0FBD020F48BC}" type="presParOf" srcId="{6CB6A188-387A-4C9A-BF9C-F88A450C70E7}" destId="{BB1A6252-35B5-4341-AEA7-E8AC2C72114D}" srcOrd="1" destOrd="0" presId="urn:microsoft.com/office/officeart/2005/8/layout/list1"/>
    <dgm:cxn modelId="{D40BCEE2-B97D-4F5D-8862-7C92CFD0F289}" type="presParOf" srcId="{69FD91F2-9DBF-4993-8A6D-54DC58E9C3EA}" destId="{83A89994-0E87-4223-AC38-5CED76FCF2F3}" srcOrd="25" destOrd="0" presId="urn:microsoft.com/office/officeart/2005/8/layout/list1"/>
    <dgm:cxn modelId="{2C5C5C1F-ECD9-4009-AF16-05C724866832}" type="presParOf" srcId="{69FD91F2-9DBF-4993-8A6D-54DC58E9C3EA}" destId="{AE8F2277-3078-4316-AE09-B80359136F92}" srcOrd="26" destOrd="0" presId="urn:microsoft.com/office/officeart/2005/8/layout/list1"/>
    <dgm:cxn modelId="{DB44AC7F-9813-4C76-B8F3-F3B88F3AD7CB}" type="presParOf" srcId="{69FD91F2-9DBF-4993-8A6D-54DC58E9C3EA}" destId="{8ACD91FC-FA28-4C77-995C-DAEA48916322}" srcOrd="27" destOrd="0" presId="urn:microsoft.com/office/officeart/2005/8/layout/list1"/>
    <dgm:cxn modelId="{E0B49468-34BC-46BC-98E7-18F3F43DC819}" type="presParOf" srcId="{69FD91F2-9DBF-4993-8A6D-54DC58E9C3EA}" destId="{55F9429B-E41C-4ECD-B2CB-352DEF4DE92D}" srcOrd="28" destOrd="0" presId="urn:microsoft.com/office/officeart/2005/8/layout/list1"/>
    <dgm:cxn modelId="{45D15071-ADE8-488C-B6A5-13FD062B69F6}" type="presParOf" srcId="{55F9429B-E41C-4ECD-B2CB-352DEF4DE92D}" destId="{777AA9C6-6FFE-4D24-A6E6-01A6266567A4}" srcOrd="0" destOrd="0" presId="urn:microsoft.com/office/officeart/2005/8/layout/list1"/>
    <dgm:cxn modelId="{F7BD0E66-1A1D-4AE4-A3CE-CDF1F3B038B8}" type="presParOf" srcId="{55F9429B-E41C-4ECD-B2CB-352DEF4DE92D}" destId="{224AC145-8724-40D6-AF98-FB535C8A10AF}" srcOrd="1" destOrd="0" presId="urn:microsoft.com/office/officeart/2005/8/layout/list1"/>
    <dgm:cxn modelId="{60E21F13-D4C4-4F22-AE86-CD496ABC35E2}" type="presParOf" srcId="{69FD91F2-9DBF-4993-8A6D-54DC58E9C3EA}" destId="{3F50F613-38DF-4739-897D-3CFF486693A7}" srcOrd="29" destOrd="0" presId="urn:microsoft.com/office/officeart/2005/8/layout/list1"/>
    <dgm:cxn modelId="{1960EEA4-F7AF-4BE1-B13A-5821B8FAEDD5}" type="presParOf" srcId="{69FD91F2-9DBF-4993-8A6D-54DC58E9C3EA}" destId="{D4AC5C18-F3A7-4625-B25B-890F72BE3435}" srcOrd="30" destOrd="0" presId="urn:microsoft.com/office/officeart/2005/8/layout/list1"/>
    <dgm:cxn modelId="{2874E568-FF7F-4660-B313-FB388ECD7DEB}" type="presParOf" srcId="{69FD91F2-9DBF-4993-8A6D-54DC58E9C3EA}" destId="{E61DFB75-D35D-4746-AE8C-CF3C797D526C}" srcOrd="31" destOrd="0" presId="urn:microsoft.com/office/officeart/2005/8/layout/list1"/>
    <dgm:cxn modelId="{D3346422-E2E3-468D-A9A4-88628178EE1F}" type="presParOf" srcId="{69FD91F2-9DBF-4993-8A6D-54DC58E9C3EA}" destId="{725AEA42-A4CD-403E-A0A6-4E4A65906474}" srcOrd="32" destOrd="0" presId="urn:microsoft.com/office/officeart/2005/8/layout/list1"/>
    <dgm:cxn modelId="{90ED1E44-B540-490D-AC37-20801B62D9F2}" type="presParOf" srcId="{725AEA42-A4CD-403E-A0A6-4E4A65906474}" destId="{BE18EA8A-CCBB-4A02-80DF-CF327032D692}" srcOrd="0" destOrd="0" presId="urn:microsoft.com/office/officeart/2005/8/layout/list1"/>
    <dgm:cxn modelId="{C0BCFFC5-E465-4530-804D-8F9F0D154C49}" type="presParOf" srcId="{725AEA42-A4CD-403E-A0A6-4E4A65906474}" destId="{27402AB7-99DF-43EB-AFFE-55B4DB7CBD85}" srcOrd="1" destOrd="0" presId="urn:microsoft.com/office/officeart/2005/8/layout/list1"/>
    <dgm:cxn modelId="{68A3460E-1AAA-439D-936E-CC978AD02059}" type="presParOf" srcId="{69FD91F2-9DBF-4993-8A6D-54DC58E9C3EA}" destId="{FC5C2F04-6852-4D71-9A80-0EC2C63E47DD}" srcOrd="33" destOrd="0" presId="urn:microsoft.com/office/officeart/2005/8/layout/list1"/>
    <dgm:cxn modelId="{D81E4E38-C077-4B3D-92FD-B5FA5B38DC3A}" type="presParOf" srcId="{69FD91F2-9DBF-4993-8A6D-54DC58E9C3EA}" destId="{026BA116-168A-48C3-A9D0-E23C5E6A0F65}" srcOrd="34" destOrd="0" presId="urn:microsoft.com/office/officeart/2005/8/layout/list1"/>
    <dgm:cxn modelId="{676B6A14-134F-4F11-9F39-A04905BEA533}" type="presParOf" srcId="{69FD91F2-9DBF-4993-8A6D-54DC58E9C3EA}" destId="{33696CAB-B631-4C98-AA1B-DA5BF604B886}" srcOrd="35" destOrd="0" presId="urn:microsoft.com/office/officeart/2005/8/layout/list1"/>
    <dgm:cxn modelId="{7B7906A8-6419-41B1-A9FB-B6CC69BD99E8}" type="presParOf" srcId="{69FD91F2-9DBF-4993-8A6D-54DC58E9C3EA}" destId="{699DE61D-A2B4-43FF-A38A-64B1D7DC54D2}" srcOrd="36" destOrd="0" presId="urn:microsoft.com/office/officeart/2005/8/layout/list1"/>
    <dgm:cxn modelId="{4DAECDA0-E5EE-4547-BDEB-23BD68EA27CE}" type="presParOf" srcId="{699DE61D-A2B4-43FF-A38A-64B1D7DC54D2}" destId="{4737DAF7-6185-49D2-8987-AFB4383CA966}" srcOrd="0" destOrd="0" presId="urn:microsoft.com/office/officeart/2005/8/layout/list1"/>
    <dgm:cxn modelId="{92278152-07BF-4F30-914F-378F5A10C837}" type="presParOf" srcId="{699DE61D-A2B4-43FF-A38A-64B1D7DC54D2}" destId="{E3710ECD-4D6B-49DE-B6C1-A1E9352105A3}" srcOrd="1" destOrd="0" presId="urn:microsoft.com/office/officeart/2005/8/layout/list1"/>
    <dgm:cxn modelId="{9EC989C7-F5C8-4EF6-8C86-950C2E96AF72}" type="presParOf" srcId="{69FD91F2-9DBF-4993-8A6D-54DC58E9C3EA}" destId="{C30EE5C1-A480-4035-9835-CAA9CD6FFD3A}" srcOrd="37" destOrd="0" presId="urn:microsoft.com/office/officeart/2005/8/layout/list1"/>
    <dgm:cxn modelId="{2F8BB311-1A67-4EB8-974B-3E1D64CB3A79}" type="presParOf" srcId="{69FD91F2-9DBF-4993-8A6D-54DC58E9C3EA}" destId="{0ED017B8-2D05-4C8D-BD41-2E06AC8346C5}"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AF318A8-6990-1C43-B807-F18B4FF411A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A50BE326-2CDE-9247-9B46-9544282F5D55}">
      <dgm:prSet>
        <dgm:style>
          <a:lnRef idx="0">
            <a:schemeClr val="accent6"/>
          </a:lnRef>
          <a:fillRef idx="3">
            <a:schemeClr val="accent6"/>
          </a:fillRef>
          <a:effectRef idx="3">
            <a:schemeClr val="accent6"/>
          </a:effectRef>
          <a:fontRef idx="minor">
            <a:schemeClr val="lt1"/>
          </a:fontRef>
        </dgm:style>
      </dgm:prSet>
      <dgm:spPr/>
      <dgm:t>
        <a:bodyPr/>
        <a:lstStyle/>
        <a:p>
          <a:r>
            <a:rPr lang="en-US" dirty="0">
              <a:latin typeface="+mn-lt"/>
              <a:ea typeface="Ebrima" panose="02000000000000000000" pitchFamily="2" charset="0"/>
              <a:cs typeface="Ebrima" panose="02000000000000000000" pitchFamily="2" charset="0"/>
            </a:rPr>
            <a:t>Functional Requirements</a:t>
          </a:r>
        </a:p>
      </dgm:t>
    </dgm:pt>
    <dgm:pt modelId="{F82C01BA-2439-FA40-9123-7DF29AC03AEC}" type="parTrans" cxnId="{DE2EB7F7-58B9-014A-98FB-5EC62B6F89C0}">
      <dgm:prSet/>
      <dgm:spPr/>
      <dgm:t>
        <a:bodyPr/>
        <a:lstStyle/>
        <a:p>
          <a:endParaRPr lang="en-US"/>
        </a:p>
      </dgm:t>
    </dgm:pt>
    <dgm:pt modelId="{F807DD86-103D-CF42-AAF8-0132BFDA3FF0}" type="sibTrans" cxnId="{DE2EB7F7-58B9-014A-98FB-5EC62B6F89C0}">
      <dgm:prSet/>
      <dgm:spPr/>
      <dgm:t>
        <a:bodyPr/>
        <a:lstStyle/>
        <a:p>
          <a:endParaRPr lang="en-US"/>
        </a:p>
      </dgm:t>
    </dgm:pt>
    <dgm:pt modelId="{BAD2F54C-0FF8-8C48-BEC0-6342E04B6488}">
      <dgm:prSet>
        <dgm:style>
          <a:lnRef idx="0">
            <a:schemeClr val="accent2"/>
          </a:lnRef>
          <a:fillRef idx="3">
            <a:schemeClr val="accent2"/>
          </a:fillRef>
          <a:effectRef idx="3">
            <a:schemeClr val="accent2"/>
          </a:effectRef>
          <a:fontRef idx="minor">
            <a:schemeClr val="lt1"/>
          </a:fontRef>
        </dgm:style>
      </dgm:prSet>
      <dgm:spPr/>
      <dgm:t>
        <a:bodyPr/>
        <a:lstStyle/>
        <a:p>
          <a:r>
            <a:rPr lang="en-US" dirty="0">
              <a:latin typeface="+mn-lt"/>
              <a:ea typeface="Ebrima" panose="02000000000000000000" pitchFamily="2" charset="0"/>
              <a:cs typeface="Ebrima" panose="02000000000000000000" pitchFamily="2" charset="0"/>
            </a:rPr>
            <a:t>Usability Requirements</a:t>
          </a:r>
        </a:p>
      </dgm:t>
    </dgm:pt>
    <dgm:pt modelId="{5314AFB4-558E-C840-98DD-6E9FD27AC9F1}" type="parTrans" cxnId="{9C633803-61C5-8A41-A436-4786E3C63DA0}">
      <dgm:prSet/>
      <dgm:spPr/>
      <dgm:t>
        <a:bodyPr/>
        <a:lstStyle/>
        <a:p>
          <a:endParaRPr lang="en-US"/>
        </a:p>
      </dgm:t>
    </dgm:pt>
    <dgm:pt modelId="{61BE7EEA-9B63-9943-B922-80678DB87FAC}" type="sibTrans" cxnId="{9C633803-61C5-8A41-A436-4786E3C63DA0}">
      <dgm:prSet/>
      <dgm:spPr/>
      <dgm:t>
        <a:bodyPr/>
        <a:lstStyle/>
        <a:p>
          <a:endParaRPr lang="en-US"/>
        </a:p>
      </dgm:t>
    </dgm:pt>
    <dgm:pt modelId="{286231A3-961E-B54C-BEAE-4E0993F88397}">
      <dgm:prSet>
        <dgm:style>
          <a:lnRef idx="0">
            <a:scrgbClr r="0" g="0" b="0"/>
          </a:lnRef>
          <a:fillRef idx="0">
            <a:scrgbClr r="0" g="0" b="0"/>
          </a:fillRef>
          <a:effectRef idx="0">
            <a:scrgbClr r="0" g="0" b="0"/>
          </a:effectRef>
          <a:fontRef idx="minor">
            <a:schemeClr val="accent3"/>
          </a:fontRef>
        </dgm:style>
      </dgm:prSet>
      <dgm:spPr>
        <a:noFill/>
        <a:ln w="9525" cap="flat" cmpd="sng" algn="ctr">
          <a:solidFill>
            <a:schemeClr val="accent3"/>
          </a:solidFill>
          <a:prstDash val="solid"/>
          <a:round/>
          <a:headEnd type="none" w="med" len="med"/>
          <a:tailEnd type="none" w="med" len="med"/>
        </a:ln>
      </dgm:spPr>
      <dgm:t>
        <a:bodyPr/>
        <a:lstStyle/>
        <a:p>
          <a:r>
            <a:rPr lang="en-US" dirty="0">
              <a:solidFill>
                <a:schemeClr val="tx1"/>
              </a:solidFill>
              <a:latin typeface="+mn-lt"/>
              <a:ea typeface="Ebrima" panose="02000000000000000000" pitchFamily="2" charset="0"/>
              <a:cs typeface="Ebrima" panose="02000000000000000000" pitchFamily="2" charset="0"/>
            </a:rPr>
            <a:t>Choosing options for programming languages C/C++, Java, Python and C#</a:t>
          </a:r>
        </a:p>
      </dgm:t>
    </dgm:pt>
    <dgm:pt modelId="{EAA6D876-B3F0-F844-B4E9-FE38E532EF29}" type="parTrans" cxnId="{9D35132E-218E-C64D-97AB-F259226CF3B8}">
      <dgm:prSet/>
      <dgm:spPr/>
      <dgm:t>
        <a:bodyPr/>
        <a:lstStyle/>
        <a:p>
          <a:endParaRPr lang="en-US"/>
        </a:p>
      </dgm:t>
    </dgm:pt>
    <dgm:pt modelId="{2C14CEEB-2BB6-094F-B8C2-E941B0951A19}" type="sibTrans" cxnId="{9D35132E-218E-C64D-97AB-F259226CF3B8}">
      <dgm:prSet/>
      <dgm:spPr/>
      <dgm:t>
        <a:bodyPr/>
        <a:lstStyle/>
        <a:p>
          <a:endParaRPr lang="en-US"/>
        </a:p>
      </dgm:t>
    </dgm:pt>
    <dgm:pt modelId="{FB0E64BA-8856-A74A-9B43-9A24B181CC3A}">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sz="2000" dirty="0">
              <a:solidFill>
                <a:schemeClr val="tx1"/>
              </a:solidFill>
              <a:latin typeface="+mn-lt"/>
              <a:ea typeface="Ebrima" panose="02000000000000000000" pitchFamily="2" charset="0"/>
              <a:cs typeface="Ebrima" panose="02000000000000000000" pitchFamily="2" charset="0"/>
            </a:rPr>
            <a:t>Compile code</a:t>
          </a:r>
        </a:p>
      </dgm:t>
    </dgm:pt>
    <dgm:pt modelId="{3011CFB6-1EA9-8B49-9C2B-4264CC4B5623}" type="parTrans" cxnId="{ACD29C92-51D7-4E4E-B5D2-AB16717A991C}">
      <dgm:prSet/>
      <dgm:spPr/>
      <dgm:t>
        <a:bodyPr/>
        <a:lstStyle/>
        <a:p>
          <a:endParaRPr lang="en-US"/>
        </a:p>
      </dgm:t>
    </dgm:pt>
    <dgm:pt modelId="{79A977B2-60DE-8043-B55D-D73BDC2AD469}" type="sibTrans" cxnId="{ACD29C92-51D7-4E4E-B5D2-AB16717A991C}">
      <dgm:prSet/>
      <dgm:spPr/>
      <dgm:t>
        <a:bodyPr/>
        <a:lstStyle/>
        <a:p>
          <a:endParaRPr lang="en-US"/>
        </a:p>
      </dgm:t>
    </dgm:pt>
    <dgm:pt modelId="{A89D3329-23ED-BF4A-8282-7A5F20405FB9}">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sz="2000" dirty="0">
              <a:solidFill>
                <a:schemeClr val="tx1"/>
              </a:solidFill>
              <a:latin typeface="+mn-lt"/>
              <a:ea typeface="Ebrima" panose="02000000000000000000" pitchFamily="2" charset="0"/>
              <a:cs typeface="Ebrima" panose="02000000000000000000" pitchFamily="2" charset="0"/>
            </a:rPr>
            <a:t>Input code</a:t>
          </a:r>
        </a:p>
      </dgm:t>
    </dgm:pt>
    <dgm:pt modelId="{BF528BF6-FEDB-0F43-85CF-4AD935A64D01}" type="parTrans" cxnId="{6383D44D-6C6F-F04D-B09A-30632A2ADB8B}">
      <dgm:prSet/>
      <dgm:spPr/>
      <dgm:t>
        <a:bodyPr/>
        <a:lstStyle/>
        <a:p>
          <a:endParaRPr lang="en-US"/>
        </a:p>
      </dgm:t>
    </dgm:pt>
    <dgm:pt modelId="{ED02BEEF-D7AB-9940-844D-ED3DB68F3367}" type="sibTrans" cxnId="{6383D44D-6C6F-F04D-B09A-30632A2ADB8B}">
      <dgm:prSet/>
      <dgm:spPr/>
      <dgm:t>
        <a:bodyPr/>
        <a:lstStyle/>
        <a:p>
          <a:endParaRPr lang="en-US"/>
        </a:p>
      </dgm:t>
    </dgm:pt>
    <dgm:pt modelId="{C1B45954-5F26-C84B-9FB3-A8957FCBAAD5}">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sz="2000" dirty="0">
              <a:solidFill>
                <a:schemeClr val="tx1"/>
              </a:solidFill>
              <a:latin typeface="+mn-lt"/>
              <a:ea typeface="Ebrima" panose="02000000000000000000" pitchFamily="2" charset="0"/>
              <a:cs typeface="Ebrima" panose="02000000000000000000" pitchFamily="2" charset="0"/>
            </a:rPr>
            <a:t>Display output</a:t>
          </a:r>
        </a:p>
      </dgm:t>
    </dgm:pt>
    <dgm:pt modelId="{10B1201A-8630-1E4D-B612-9130EDED4BE8}" type="sibTrans" cxnId="{B782EC17-D529-8D4D-ABDB-579EA9DE24A9}">
      <dgm:prSet/>
      <dgm:spPr/>
      <dgm:t>
        <a:bodyPr/>
        <a:lstStyle/>
        <a:p>
          <a:endParaRPr lang="en-US"/>
        </a:p>
      </dgm:t>
    </dgm:pt>
    <dgm:pt modelId="{2C0DDD5B-1EBF-5E4D-A580-C38F599BA253}" type="parTrans" cxnId="{B782EC17-D529-8D4D-ABDB-579EA9DE24A9}">
      <dgm:prSet/>
      <dgm:spPr/>
      <dgm:t>
        <a:bodyPr/>
        <a:lstStyle/>
        <a:p>
          <a:endParaRPr lang="en-US"/>
        </a:p>
      </dgm:t>
    </dgm:pt>
    <dgm:pt modelId="{8716DD31-90A8-844A-88CE-9CE4D33CDE43}">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sz="2000" dirty="0">
              <a:solidFill>
                <a:schemeClr val="tx1"/>
              </a:solidFill>
              <a:latin typeface="+mn-lt"/>
              <a:ea typeface="Ebrima" panose="02000000000000000000" pitchFamily="2" charset="0"/>
              <a:cs typeface="Ebrima" panose="02000000000000000000" pitchFamily="2" charset="0"/>
            </a:rPr>
            <a:t>Save/Share code</a:t>
          </a:r>
        </a:p>
      </dgm:t>
    </dgm:pt>
    <dgm:pt modelId="{8DFE1DA8-6BF6-B749-A20E-5197F677B98D}" type="parTrans" cxnId="{A73534AA-A2CC-B245-A7A0-50175BA5A1C6}">
      <dgm:prSet/>
      <dgm:spPr/>
      <dgm:t>
        <a:bodyPr/>
        <a:lstStyle/>
        <a:p>
          <a:endParaRPr lang="en-US"/>
        </a:p>
      </dgm:t>
    </dgm:pt>
    <dgm:pt modelId="{75B0E005-BE1C-7E49-9B8A-A41FE4A22403}" type="sibTrans" cxnId="{A73534AA-A2CC-B245-A7A0-50175BA5A1C6}">
      <dgm:prSet/>
      <dgm:spPr/>
      <dgm:t>
        <a:bodyPr/>
        <a:lstStyle/>
        <a:p>
          <a:endParaRPr lang="en-US"/>
        </a:p>
      </dgm:t>
    </dgm:pt>
    <dgm:pt modelId="{3A3FCBF9-4E09-E84C-AB40-28A6F3006A99}">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r>
            <a:rPr lang="en-US" sz="2000" dirty="0">
              <a:solidFill>
                <a:schemeClr val="tx1"/>
              </a:solidFill>
              <a:latin typeface="+mn-lt"/>
              <a:ea typeface="Ebrima" panose="02000000000000000000" pitchFamily="2" charset="0"/>
              <a:cs typeface="Ebrima" panose="02000000000000000000" pitchFamily="2" charset="0"/>
            </a:rPr>
            <a:t>Download code</a:t>
          </a:r>
        </a:p>
      </dgm:t>
    </dgm:pt>
    <dgm:pt modelId="{A030C3D0-6A12-6044-8C8C-3ADE52C586AE}" type="parTrans" cxnId="{C32B0DCC-ACDA-CE40-9803-559462BE18D3}">
      <dgm:prSet/>
      <dgm:spPr/>
      <dgm:t>
        <a:bodyPr/>
        <a:lstStyle/>
        <a:p>
          <a:endParaRPr lang="en-US"/>
        </a:p>
      </dgm:t>
    </dgm:pt>
    <dgm:pt modelId="{CE95E9DD-C16F-714D-943C-130AC0816A80}" type="sibTrans" cxnId="{C32B0DCC-ACDA-CE40-9803-559462BE18D3}">
      <dgm:prSet/>
      <dgm:spPr/>
      <dgm:t>
        <a:bodyPr/>
        <a:lstStyle/>
        <a:p>
          <a:endParaRPr lang="en-US"/>
        </a:p>
      </dgm:t>
    </dgm:pt>
    <dgm:pt modelId="{1AE1DA7E-E2D6-4D46-9576-F4F9A34C6255}">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endParaRPr lang="en-US" sz="2000" dirty="0">
            <a:solidFill>
              <a:schemeClr val="tx1"/>
            </a:solidFill>
            <a:latin typeface="+mn-lt"/>
            <a:ea typeface="Ebrima" panose="02000000000000000000" pitchFamily="2" charset="0"/>
            <a:cs typeface="Ebrima" panose="02000000000000000000" pitchFamily="2" charset="0"/>
          </a:endParaRPr>
        </a:p>
      </dgm:t>
    </dgm:pt>
    <dgm:pt modelId="{3A9ECB5D-8AD7-45B4-929F-7292BBA894CF}" type="parTrans" cxnId="{84BF0B29-36E7-4063-9ED0-A5062639D6DD}">
      <dgm:prSet/>
      <dgm:spPr/>
      <dgm:t>
        <a:bodyPr/>
        <a:lstStyle/>
        <a:p>
          <a:endParaRPr lang="en-US"/>
        </a:p>
      </dgm:t>
    </dgm:pt>
    <dgm:pt modelId="{05566425-F1B1-47AF-93BE-446CD0D1AC47}" type="sibTrans" cxnId="{84BF0B29-36E7-4063-9ED0-A5062639D6DD}">
      <dgm:prSet/>
      <dgm:spPr/>
      <dgm:t>
        <a:bodyPr/>
        <a:lstStyle/>
        <a:p>
          <a:endParaRPr lang="en-US"/>
        </a:p>
      </dgm:t>
    </dgm:pt>
    <dgm:pt modelId="{62AF8C2C-ACEA-4B64-B3F7-AF9CE10C26AC}">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endParaRPr lang="en-US" sz="2000" dirty="0">
            <a:solidFill>
              <a:schemeClr val="tx1"/>
            </a:solidFill>
            <a:latin typeface="+mn-lt"/>
            <a:ea typeface="Ebrima" panose="02000000000000000000" pitchFamily="2" charset="0"/>
            <a:cs typeface="Ebrima" panose="02000000000000000000" pitchFamily="2" charset="0"/>
          </a:endParaRPr>
        </a:p>
      </dgm:t>
    </dgm:pt>
    <dgm:pt modelId="{21F20086-94CE-4BA9-AE7C-E72F56A3C465}" type="parTrans" cxnId="{1650F268-ECAE-455E-933F-76CC438DE031}">
      <dgm:prSet/>
      <dgm:spPr/>
      <dgm:t>
        <a:bodyPr/>
        <a:lstStyle/>
        <a:p>
          <a:endParaRPr lang="en-US"/>
        </a:p>
      </dgm:t>
    </dgm:pt>
    <dgm:pt modelId="{63B76FE3-FA67-48FF-A699-B06886FC5047}" type="sibTrans" cxnId="{1650F268-ECAE-455E-933F-76CC438DE031}">
      <dgm:prSet/>
      <dgm:spPr/>
      <dgm:t>
        <a:bodyPr/>
        <a:lstStyle/>
        <a:p>
          <a:endParaRPr lang="en-US"/>
        </a:p>
      </dgm:t>
    </dgm:pt>
    <dgm:pt modelId="{4DA60272-BC31-4C0D-B469-302395548786}">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endParaRPr lang="en-US" sz="2000" dirty="0">
            <a:solidFill>
              <a:schemeClr val="tx1"/>
            </a:solidFill>
            <a:latin typeface="+mn-lt"/>
            <a:ea typeface="Ebrima" panose="02000000000000000000" pitchFamily="2" charset="0"/>
            <a:cs typeface="Ebrima" panose="02000000000000000000" pitchFamily="2" charset="0"/>
          </a:endParaRPr>
        </a:p>
      </dgm:t>
    </dgm:pt>
    <dgm:pt modelId="{E880C248-FDE6-4C42-B701-267D64DEB9A3}" type="parTrans" cxnId="{E799E849-A2A4-479B-BA4D-E461D977D3EA}">
      <dgm:prSet/>
      <dgm:spPr/>
      <dgm:t>
        <a:bodyPr/>
        <a:lstStyle/>
        <a:p>
          <a:endParaRPr lang="en-US"/>
        </a:p>
      </dgm:t>
    </dgm:pt>
    <dgm:pt modelId="{90A8F457-2AF2-4B26-B915-75A6D9846213}" type="sibTrans" cxnId="{E799E849-A2A4-479B-BA4D-E461D977D3EA}">
      <dgm:prSet/>
      <dgm:spPr/>
      <dgm:t>
        <a:bodyPr/>
        <a:lstStyle/>
        <a:p>
          <a:endParaRPr lang="en-US"/>
        </a:p>
      </dgm:t>
    </dgm:pt>
    <dgm:pt modelId="{091D1D03-4BD1-4F91-9347-2CEFBE86959A}">
      <dgm:prSet custT="1">
        <dgm:style>
          <a:lnRef idx="0">
            <a:scrgbClr r="0" g="0" b="0"/>
          </a:lnRef>
          <a:fillRef idx="0">
            <a:scrgbClr r="0" g="0" b="0"/>
          </a:fillRef>
          <a:effectRef idx="0">
            <a:scrgbClr r="0" g="0" b="0"/>
          </a:effectRef>
          <a:fontRef idx="minor">
            <a:schemeClr val="accent2"/>
          </a:fontRef>
        </dgm:style>
      </dgm:prSet>
      <dgm:spPr>
        <a:noFill/>
        <a:ln w="9525" cap="flat" cmpd="sng" algn="ctr">
          <a:solidFill>
            <a:schemeClr val="accent2"/>
          </a:solidFill>
          <a:prstDash val="solid"/>
          <a:round/>
          <a:headEnd type="none" w="med" len="med"/>
          <a:tailEnd type="none" w="med" len="med"/>
        </a:ln>
      </dgm:spPr>
      <dgm:t>
        <a:bodyPr/>
        <a:lstStyle/>
        <a:p>
          <a:endParaRPr lang="en-US" sz="2000" dirty="0">
            <a:solidFill>
              <a:schemeClr val="tx1"/>
            </a:solidFill>
            <a:latin typeface="+mn-lt"/>
            <a:ea typeface="Ebrima" panose="02000000000000000000" pitchFamily="2" charset="0"/>
            <a:cs typeface="Ebrima" panose="02000000000000000000" pitchFamily="2" charset="0"/>
          </a:endParaRPr>
        </a:p>
      </dgm:t>
    </dgm:pt>
    <dgm:pt modelId="{D2B70F10-3BAF-4E71-AB09-D9396A9F994F}" type="parTrans" cxnId="{1B87D3A4-09C0-4CC7-A38B-8E6BC02FEE8B}">
      <dgm:prSet/>
      <dgm:spPr/>
      <dgm:t>
        <a:bodyPr/>
        <a:lstStyle/>
        <a:p>
          <a:endParaRPr lang="en-US"/>
        </a:p>
      </dgm:t>
    </dgm:pt>
    <dgm:pt modelId="{D9CF8A58-E104-4E15-AB99-71D90C9AFD56}" type="sibTrans" cxnId="{1B87D3A4-09C0-4CC7-A38B-8E6BC02FEE8B}">
      <dgm:prSet/>
      <dgm:spPr/>
      <dgm:t>
        <a:bodyPr/>
        <a:lstStyle/>
        <a:p>
          <a:endParaRPr lang="en-US"/>
        </a:p>
      </dgm:t>
    </dgm:pt>
    <dgm:pt modelId="{8E659890-556B-FB4D-8325-75CFFBCA86C7}" type="pres">
      <dgm:prSet presAssocID="{7AF318A8-6990-1C43-B807-F18B4FF411A1}" presName="Name0" presStyleCnt="0">
        <dgm:presLayoutVars>
          <dgm:dir/>
          <dgm:animLvl val="lvl"/>
          <dgm:resizeHandles val="exact"/>
        </dgm:presLayoutVars>
      </dgm:prSet>
      <dgm:spPr/>
    </dgm:pt>
    <dgm:pt modelId="{5BCAA05A-C7A6-764B-9056-111426D1DE8C}" type="pres">
      <dgm:prSet presAssocID="{A50BE326-2CDE-9247-9B46-9544282F5D55}" presName="composite" presStyleCnt="0"/>
      <dgm:spPr/>
    </dgm:pt>
    <dgm:pt modelId="{77511909-CC59-8D43-8F93-357E886E819B}" type="pres">
      <dgm:prSet presAssocID="{A50BE326-2CDE-9247-9B46-9544282F5D55}" presName="parTx" presStyleLbl="alignNode1" presStyleIdx="0" presStyleCnt="2">
        <dgm:presLayoutVars>
          <dgm:chMax val="0"/>
          <dgm:chPref val="0"/>
          <dgm:bulletEnabled val="1"/>
        </dgm:presLayoutVars>
      </dgm:prSet>
      <dgm:spPr/>
    </dgm:pt>
    <dgm:pt modelId="{38EF424C-9C25-CA43-89E3-89402ABE4376}" type="pres">
      <dgm:prSet presAssocID="{A50BE326-2CDE-9247-9B46-9544282F5D55}" presName="desTx" presStyleLbl="alignAccFollowNode1" presStyleIdx="0" presStyleCnt="2" custScaleX="99798">
        <dgm:presLayoutVars>
          <dgm:bulletEnabled val="1"/>
        </dgm:presLayoutVars>
      </dgm:prSet>
      <dgm:spPr/>
    </dgm:pt>
    <dgm:pt modelId="{6C47F84D-E52C-E645-A041-4FD40103ED7B}" type="pres">
      <dgm:prSet presAssocID="{F807DD86-103D-CF42-AAF8-0132BFDA3FF0}" presName="space" presStyleCnt="0"/>
      <dgm:spPr/>
    </dgm:pt>
    <dgm:pt modelId="{94526D99-5D80-1849-85BB-82E52F8DB0FC}" type="pres">
      <dgm:prSet presAssocID="{BAD2F54C-0FF8-8C48-BEC0-6342E04B6488}" presName="composite" presStyleCnt="0"/>
      <dgm:spPr/>
    </dgm:pt>
    <dgm:pt modelId="{CD777DA4-EFA7-A740-BFD5-CB6BA406634F}" type="pres">
      <dgm:prSet presAssocID="{BAD2F54C-0FF8-8C48-BEC0-6342E04B6488}" presName="parTx" presStyleLbl="alignNode1" presStyleIdx="1" presStyleCnt="2">
        <dgm:presLayoutVars>
          <dgm:chMax val="0"/>
          <dgm:chPref val="0"/>
          <dgm:bulletEnabled val="1"/>
        </dgm:presLayoutVars>
      </dgm:prSet>
      <dgm:spPr/>
    </dgm:pt>
    <dgm:pt modelId="{FE1B12C4-E884-F44A-A016-1AD1A9E53A63}" type="pres">
      <dgm:prSet presAssocID="{BAD2F54C-0FF8-8C48-BEC0-6342E04B6488}" presName="desTx" presStyleLbl="alignAccFollowNode1" presStyleIdx="1" presStyleCnt="2">
        <dgm:presLayoutVars>
          <dgm:bulletEnabled val="1"/>
        </dgm:presLayoutVars>
      </dgm:prSet>
      <dgm:spPr/>
    </dgm:pt>
  </dgm:ptLst>
  <dgm:cxnLst>
    <dgm:cxn modelId="{9C633803-61C5-8A41-A436-4786E3C63DA0}" srcId="{7AF318A8-6990-1C43-B807-F18B4FF411A1}" destId="{BAD2F54C-0FF8-8C48-BEC0-6342E04B6488}" srcOrd="1" destOrd="0" parTransId="{5314AFB4-558E-C840-98DD-6E9FD27AC9F1}" sibTransId="{61BE7EEA-9B63-9943-B922-80678DB87FAC}"/>
    <dgm:cxn modelId="{B782EC17-D529-8D4D-ABDB-579EA9DE24A9}" srcId="{BAD2F54C-0FF8-8C48-BEC0-6342E04B6488}" destId="{C1B45954-5F26-C84B-9FB3-A8957FCBAAD5}" srcOrd="4" destOrd="0" parTransId="{2C0DDD5B-1EBF-5E4D-A580-C38F599BA253}" sibTransId="{10B1201A-8630-1E4D-B612-9130EDED4BE8}"/>
    <dgm:cxn modelId="{84BF0B29-36E7-4063-9ED0-A5062639D6DD}" srcId="{BAD2F54C-0FF8-8C48-BEC0-6342E04B6488}" destId="{1AE1DA7E-E2D6-4D46-9576-F4F9A34C6255}" srcOrd="1" destOrd="0" parTransId="{3A9ECB5D-8AD7-45B4-929F-7292BBA894CF}" sibTransId="{05566425-F1B1-47AF-93BE-446CD0D1AC47}"/>
    <dgm:cxn modelId="{9D35132E-218E-C64D-97AB-F259226CF3B8}" srcId="{A50BE326-2CDE-9247-9B46-9544282F5D55}" destId="{286231A3-961E-B54C-BEAE-4E0993F88397}" srcOrd="0" destOrd="0" parTransId="{EAA6D876-B3F0-F844-B4E9-FE38E532EF29}" sibTransId="{2C14CEEB-2BB6-094F-B8C2-E941B0951A19}"/>
    <dgm:cxn modelId="{B20F9439-609F-4BFD-9838-09333D452A0B}" type="presOf" srcId="{1AE1DA7E-E2D6-4D46-9576-F4F9A34C6255}" destId="{FE1B12C4-E884-F44A-A016-1AD1A9E53A63}" srcOrd="0" destOrd="1" presId="urn:microsoft.com/office/officeart/2005/8/layout/hList1"/>
    <dgm:cxn modelId="{8032D341-8F0F-2F40-8C73-9EADBEBB2BED}" type="presOf" srcId="{7AF318A8-6990-1C43-B807-F18B4FF411A1}" destId="{8E659890-556B-FB4D-8325-75CFFBCA86C7}" srcOrd="0" destOrd="0" presId="urn:microsoft.com/office/officeart/2005/8/layout/hList1"/>
    <dgm:cxn modelId="{EA541E46-9D0C-4D41-9200-7F67BE8AF181}" type="presOf" srcId="{3A3FCBF9-4E09-E84C-AB40-28A6F3006A99}" destId="{FE1B12C4-E884-F44A-A016-1AD1A9E53A63}" srcOrd="0" destOrd="8" presId="urn:microsoft.com/office/officeart/2005/8/layout/hList1"/>
    <dgm:cxn modelId="{E799E849-A2A4-479B-BA4D-E461D977D3EA}" srcId="{BAD2F54C-0FF8-8C48-BEC0-6342E04B6488}" destId="{4DA60272-BC31-4C0D-B469-302395548786}" srcOrd="5" destOrd="0" parTransId="{E880C248-FDE6-4C42-B701-267D64DEB9A3}" sibTransId="{90A8F457-2AF2-4B26-B915-75A6D9846213}"/>
    <dgm:cxn modelId="{6383D44D-6C6F-F04D-B09A-30632A2ADB8B}" srcId="{BAD2F54C-0FF8-8C48-BEC0-6342E04B6488}" destId="{A89D3329-23ED-BF4A-8282-7A5F20405FB9}" srcOrd="0" destOrd="0" parTransId="{BF528BF6-FEDB-0F43-85CF-4AD935A64D01}" sibTransId="{ED02BEEF-D7AB-9940-844D-ED3DB68F3367}"/>
    <dgm:cxn modelId="{BE9D115D-2EC8-F046-A3EA-A26BAA0F5502}" type="presOf" srcId="{FB0E64BA-8856-A74A-9B43-9A24B181CC3A}" destId="{FE1B12C4-E884-F44A-A016-1AD1A9E53A63}" srcOrd="0" destOrd="2" presId="urn:microsoft.com/office/officeart/2005/8/layout/hList1"/>
    <dgm:cxn modelId="{B8D6F264-044B-3D45-A2A8-120A58374C7D}" type="presOf" srcId="{C1B45954-5F26-C84B-9FB3-A8957FCBAAD5}" destId="{FE1B12C4-E884-F44A-A016-1AD1A9E53A63}" srcOrd="0" destOrd="4" presId="urn:microsoft.com/office/officeart/2005/8/layout/hList1"/>
    <dgm:cxn modelId="{1650F268-ECAE-455E-933F-76CC438DE031}" srcId="{BAD2F54C-0FF8-8C48-BEC0-6342E04B6488}" destId="{62AF8C2C-ACEA-4B64-B3F7-AF9CE10C26AC}" srcOrd="3" destOrd="0" parTransId="{21F20086-94CE-4BA9-AE7C-E72F56A3C465}" sibTransId="{63B76FE3-FA67-48FF-A699-B06886FC5047}"/>
    <dgm:cxn modelId="{B629BA79-F832-A240-B7D5-02DA4BE56E4D}" type="presOf" srcId="{8716DD31-90A8-844A-88CE-9CE4D33CDE43}" destId="{FE1B12C4-E884-F44A-A016-1AD1A9E53A63}" srcOrd="0" destOrd="6" presId="urn:microsoft.com/office/officeart/2005/8/layout/hList1"/>
    <dgm:cxn modelId="{DD947A80-71E0-4DB3-8E42-AB00D20F92A9}" type="presOf" srcId="{091D1D03-4BD1-4F91-9347-2CEFBE86959A}" destId="{FE1B12C4-E884-F44A-A016-1AD1A9E53A63}" srcOrd="0" destOrd="7" presId="urn:microsoft.com/office/officeart/2005/8/layout/hList1"/>
    <dgm:cxn modelId="{6D7FC380-35BD-479E-824B-3DB900C03DA4}" type="presOf" srcId="{4DA60272-BC31-4C0D-B469-302395548786}" destId="{FE1B12C4-E884-F44A-A016-1AD1A9E53A63}" srcOrd="0" destOrd="5" presId="urn:microsoft.com/office/officeart/2005/8/layout/hList1"/>
    <dgm:cxn modelId="{066CBB88-951A-A84F-A422-069C449A1C0E}" type="presOf" srcId="{BAD2F54C-0FF8-8C48-BEC0-6342E04B6488}" destId="{CD777DA4-EFA7-A740-BFD5-CB6BA406634F}" srcOrd="0" destOrd="0" presId="urn:microsoft.com/office/officeart/2005/8/layout/hList1"/>
    <dgm:cxn modelId="{ACD29C92-51D7-4E4E-B5D2-AB16717A991C}" srcId="{BAD2F54C-0FF8-8C48-BEC0-6342E04B6488}" destId="{FB0E64BA-8856-A74A-9B43-9A24B181CC3A}" srcOrd="2" destOrd="0" parTransId="{3011CFB6-1EA9-8B49-9C2B-4264CC4B5623}" sibTransId="{79A977B2-60DE-8043-B55D-D73BDC2AD469}"/>
    <dgm:cxn modelId="{1B87D3A4-09C0-4CC7-A38B-8E6BC02FEE8B}" srcId="{BAD2F54C-0FF8-8C48-BEC0-6342E04B6488}" destId="{091D1D03-4BD1-4F91-9347-2CEFBE86959A}" srcOrd="7" destOrd="0" parTransId="{D2B70F10-3BAF-4E71-AB09-D9396A9F994F}" sibTransId="{D9CF8A58-E104-4E15-AB99-71D90C9AFD56}"/>
    <dgm:cxn modelId="{A73534AA-A2CC-B245-A7A0-50175BA5A1C6}" srcId="{BAD2F54C-0FF8-8C48-BEC0-6342E04B6488}" destId="{8716DD31-90A8-844A-88CE-9CE4D33CDE43}" srcOrd="6" destOrd="0" parTransId="{8DFE1DA8-6BF6-B749-A20E-5197F677B98D}" sibTransId="{75B0E005-BE1C-7E49-9B8A-A41FE4A22403}"/>
    <dgm:cxn modelId="{8C79ADB6-01D0-F94D-BC25-430995B79F28}" type="presOf" srcId="{286231A3-961E-B54C-BEAE-4E0993F88397}" destId="{38EF424C-9C25-CA43-89E3-89402ABE4376}" srcOrd="0" destOrd="0" presId="urn:microsoft.com/office/officeart/2005/8/layout/hList1"/>
    <dgm:cxn modelId="{B5866EBA-A8AE-4154-8FDB-38DAD9072BFB}" type="presOf" srcId="{62AF8C2C-ACEA-4B64-B3F7-AF9CE10C26AC}" destId="{FE1B12C4-E884-F44A-A016-1AD1A9E53A63}" srcOrd="0" destOrd="3" presId="urn:microsoft.com/office/officeart/2005/8/layout/hList1"/>
    <dgm:cxn modelId="{C32B0DCC-ACDA-CE40-9803-559462BE18D3}" srcId="{BAD2F54C-0FF8-8C48-BEC0-6342E04B6488}" destId="{3A3FCBF9-4E09-E84C-AB40-28A6F3006A99}" srcOrd="8" destOrd="0" parTransId="{A030C3D0-6A12-6044-8C8C-3ADE52C586AE}" sibTransId="{CE95E9DD-C16F-714D-943C-130AC0816A80}"/>
    <dgm:cxn modelId="{900405D8-59AE-4A4D-8F52-B7B51856B5F8}" type="presOf" srcId="{A89D3329-23ED-BF4A-8282-7A5F20405FB9}" destId="{FE1B12C4-E884-F44A-A016-1AD1A9E53A63}" srcOrd="0" destOrd="0" presId="urn:microsoft.com/office/officeart/2005/8/layout/hList1"/>
    <dgm:cxn modelId="{0B62BADD-2A32-1047-8139-1793D6FC65E4}" type="presOf" srcId="{A50BE326-2CDE-9247-9B46-9544282F5D55}" destId="{77511909-CC59-8D43-8F93-357E886E819B}" srcOrd="0" destOrd="0" presId="urn:microsoft.com/office/officeart/2005/8/layout/hList1"/>
    <dgm:cxn modelId="{DE2EB7F7-58B9-014A-98FB-5EC62B6F89C0}" srcId="{7AF318A8-6990-1C43-B807-F18B4FF411A1}" destId="{A50BE326-2CDE-9247-9B46-9544282F5D55}" srcOrd="0" destOrd="0" parTransId="{F82C01BA-2439-FA40-9123-7DF29AC03AEC}" sibTransId="{F807DD86-103D-CF42-AAF8-0132BFDA3FF0}"/>
    <dgm:cxn modelId="{F3F8DBA4-D231-D645-8B9D-1CB317D49945}" type="presParOf" srcId="{8E659890-556B-FB4D-8325-75CFFBCA86C7}" destId="{5BCAA05A-C7A6-764B-9056-111426D1DE8C}" srcOrd="0" destOrd="0" presId="urn:microsoft.com/office/officeart/2005/8/layout/hList1"/>
    <dgm:cxn modelId="{3A7BFB92-7856-7A40-B0A0-0A9E30D7F39F}" type="presParOf" srcId="{5BCAA05A-C7A6-764B-9056-111426D1DE8C}" destId="{77511909-CC59-8D43-8F93-357E886E819B}" srcOrd="0" destOrd="0" presId="urn:microsoft.com/office/officeart/2005/8/layout/hList1"/>
    <dgm:cxn modelId="{7E59E78E-F098-8F4A-B24D-9A55A8308CFF}" type="presParOf" srcId="{5BCAA05A-C7A6-764B-9056-111426D1DE8C}" destId="{38EF424C-9C25-CA43-89E3-89402ABE4376}" srcOrd="1" destOrd="0" presId="urn:microsoft.com/office/officeart/2005/8/layout/hList1"/>
    <dgm:cxn modelId="{44842AA2-B127-5F41-995C-15EE8CB297FD}" type="presParOf" srcId="{8E659890-556B-FB4D-8325-75CFFBCA86C7}" destId="{6C47F84D-E52C-E645-A041-4FD40103ED7B}" srcOrd="1" destOrd="0" presId="urn:microsoft.com/office/officeart/2005/8/layout/hList1"/>
    <dgm:cxn modelId="{7B52414A-8FBC-5141-BF19-4C5A1C837E34}" type="presParOf" srcId="{8E659890-556B-FB4D-8325-75CFFBCA86C7}" destId="{94526D99-5D80-1849-85BB-82E52F8DB0FC}" srcOrd="2" destOrd="0" presId="urn:microsoft.com/office/officeart/2005/8/layout/hList1"/>
    <dgm:cxn modelId="{D25DD1B6-92AC-714A-9B22-90D0795F355F}" type="presParOf" srcId="{94526D99-5D80-1849-85BB-82E52F8DB0FC}" destId="{CD777DA4-EFA7-A740-BFD5-CB6BA406634F}" srcOrd="0" destOrd="0" presId="urn:microsoft.com/office/officeart/2005/8/layout/hList1"/>
    <dgm:cxn modelId="{FB1DB7BC-C126-0F44-9956-6D895D7AF240}" type="presParOf" srcId="{94526D99-5D80-1849-85BB-82E52F8DB0FC}" destId="{FE1B12C4-E884-F44A-A016-1AD1A9E53A6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3351A6-026C-482B-840E-3339A51ED74A}" type="doc">
      <dgm:prSet loTypeId="urn:microsoft.com/office/officeart/2005/8/layout/vList2" loCatId="list" qsTypeId="urn:microsoft.com/office/officeart/2005/8/quickstyle/simple5" qsCatId="simple" csTypeId="urn:microsoft.com/office/officeart/2005/8/colors/colorful1" csCatId="colorful" phldr="1"/>
      <dgm:spPr/>
      <dgm:t>
        <a:bodyPr/>
        <a:lstStyle/>
        <a:p>
          <a:endParaRPr lang="en-US"/>
        </a:p>
      </dgm:t>
    </dgm:pt>
    <dgm:pt modelId="{8887C2F5-646D-405E-858B-D43568C5DDA1}">
      <dgm:prSet custT="1"/>
      <dgm:spPr>
        <a:solidFill>
          <a:schemeClr val="accent1">
            <a:hueOff val="0"/>
            <a:satOff val="0"/>
            <a:lumOff val="0"/>
            <a:alpha val="2000"/>
          </a:schemeClr>
        </a:solidFill>
      </dgm:spPr>
      <dgm:t>
        <a:bodyPr/>
        <a:lstStyle/>
        <a:p>
          <a:r>
            <a:rPr lang="en-US" sz="2000" dirty="0">
              <a:effectLst>
                <a:outerShdw blurRad="50800" dist="38100" dir="2700000" algn="tl" rotWithShape="0">
                  <a:prstClr val="black">
                    <a:alpha val="40000"/>
                  </a:prstClr>
                </a:outerShdw>
              </a:effectLst>
            </a:rPr>
            <a:t>AWS S3 Bucket</a:t>
          </a:r>
        </a:p>
      </dgm:t>
    </dgm:pt>
    <dgm:pt modelId="{CB3DCE90-B773-4466-9462-28AD3C968522}" type="parTrans" cxnId="{F195779E-0DEB-4E9F-BCB4-028604E305DE}">
      <dgm:prSet/>
      <dgm:spPr/>
      <dgm:t>
        <a:bodyPr/>
        <a:lstStyle/>
        <a:p>
          <a:endParaRPr lang="en-US">
            <a:effectLst>
              <a:outerShdw blurRad="50800" dist="38100" dir="2700000" algn="tl" rotWithShape="0">
                <a:prstClr val="black">
                  <a:alpha val="40000"/>
                </a:prstClr>
              </a:outerShdw>
            </a:effectLst>
          </a:endParaRPr>
        </a:p>
      </dgm:t>
    </dgm:pt>
    <dgm:pt modelId="{63FE2D51-4B30-46D3-9E36-E6458B036ED7}" type="sibTrans" cxnId="{F195779E-0DEB-4E9F-BCB4-028604E305DE}">
      <dgm:prSet/>
      <dgm:spPr/>
      <dgm:t>
        <a:bodyPr/>
        <a:lstStyle/>
        <a:p>
          <a:endParaRPr lang="en-US">
            <a:effectLst>
              <a:outerShdw blurRad="50800" dist="38100" dir="2700000" algn="tl" rotWithShape="0">
                <a:prstClr val="black">
                  <a:alpha val="40000"/>
                </a:prstClr>
              </a:outerShdw>
            </a:effectLst>
          </a:endParaRPr>
        </a:p>
      </dgm:t>
    </dgm:pt>
    <dgm:pt modelId="{F3A89892-0978-4E18-990F-5A825D9C855B}">
      <dgm:prSet custT="1"/>
      <dgm:spPr>
        <a:noFill/>
      </dgm:spPr>
      <dgm:t>
        <a:bodyPr/>
        <a:lstStyle/>
        <a:p>
          <a:r>
            <a:rPr lang="en-US" sz="2000" dirty="0">
              <a:effectLst>
                <a:outerShdw blurRad="50800" dist="38100" dir="2700000" algn="tl" rotWithShape="0">
                  <a:prstClr val="black">
                    <a:alpha val="40000"/>
                  </a:prstClr>
                </a:outerShdw>
              </a:effectLst>
            </a:rPr>
            <a:t>AWS EC2</a:t>
          </a:r>
        </a:p>
      </dgm:t>
    </dgm:pt>
    <dgm:pt modelId="{84C94106-D4A4-4C0E-969E-631C1326E8C0}" type="parTrans" cxnId="{BBB5E474-86A6-4A15-A0AB-D994D0D22C7D}">
      <dgm:prSet/>
      <dgm:spPr/>
      <dgm:t>
        <a:bodyPr/>
        <a:lstStyle/>
        <a:p>
          <a:endParaRPr lang="en-US">
            <a:effectLst>
              <a:outerShdw blurRad="50800" dist="38100" dir="2700000" algn="tl" rotWithShape="0">
                <a:prstClr val="black">
                  <a:alpha val="40000"/>
                </a:prstClr>
              </a:outerShdw>
            </a:effectLst>
          </a:endParaRPr>
        </a:p>
      </dgm:t>
    </dgm:pt>
    <dgm:pt modelId="{BEE66202-345D-4ED4-A177-7723271C33A4}" type="sibTrans" cxnId="{BBB5E474-86A6-4A15-A0AB-D994D0D22C7D}">
      <dgm:prSet/>
      <dgm:spPr/>
      <dgm:t>
        <a:bodyPr/>
        <a:lstStyle/>
        <a:p>
          <a:endParaRPr lang="en-US">
            <a:effectLst>
              <a:outerShdw blurRad="50800" dist="38100" dir="2700000" algn="tl" rotWithShape="0">
                <a:prstClr val="black">
                  <a:alpha val="40000"/>
                </a:prstClr>
              </a:outerShdw>
            </a:effectLst>
          </a:endParaRPr>
        </a:p>
      </dgm:t>
    </dgm:pt>
    <dgm:pt modelId="{D8B2E2D0-4445-49D8-80A3-982B76E0B61D}">
      <dgm:prSet custT="1"/>
      <dgm:spPr>
        <a:noFill/>
      </dgm:spPr>
      <dgm:t>
        <a:bodyPr/>
        <a:lstStyle/>
        <a:p>
          <a:r>
            <a:rPr lang="en-US" sz="2000" dirty="0">
              <a:effectLst>
                <a:outerShdw blurRad="50800" dist="38100" dir="2700000" algn="tl" rotWithShape="0">
                  <a:prstClr val="black">
                    <a:alpha val="40000"/>
                  </a:prstClr>
                </a:outerShdw>
              </a:effectLst>
            </a:rPr>
            <a:t>AWS DynamoDB</a:t>
          </a:r>
        </a:p>
      </dgm:t>
    </dgm:pt>
    <dgm:pt modelId="{FB682B00-D930-41AF-85B1-FDB1CF6841AB}" type="parTrans" cxnId="{1C98EBF6-8815-47F6-A923-A6B88BBA5A55}">
      <dgm:prSet/>
      <dgm:spPr/>
      <dgm:t>
        <a:bodyPr/>
        <a:lstStyle/>
        <a:p>
          <a:endParaRPr lang="en-US">
            <a:effectLst>
              <a:outerShdw blurRad="50800" dist="38100" dir="2700000" algn="tl" rotWithShape="0">
                <a:prstClr val="black">
                  <a:alpha val="40000"/>
                </a:prstClr>
              </a:outerShdw>
            </a:effectLst>
          </a:endParaRPr>
        </a:p>
      </dgm:t>
    </dgm:pt>
    <dgm:pt modelId="{9AC6EBE1-6313-4E81-BF01-0CBE8FD7A10B}" type="sibTrans" cxnId="{1C98EBF6-8815-47F6-A923-A6B88BBA5A55}">
      <dgm:prSet/>
      <dgm:spPr/>
      <dgm:t>
        <a:bodyPr/>
        <a:lstStyle/>
        <a:p>
          <a:endParaRPr lang="en-US">
            <a:effectLst>
              <a:outerShdw blurRad="50800" dist="38100" dir="2700000" algn="tl" rotWithShape="0">
                <a:prstClr val="black">
                  <a:alpha val="40000"/>
                </a:prstClr>
              </a:outerShdw>
            </a:effectLst>
          </a:endParaRPr>
        </a:p>
      </dgm:t>
    </dgm:pt>
    <dgm:pt modelId="{1FF1BF1F-92F4-4AA4-9AAD-89B938C67CBB}">
      <dgm:prSet custT="1"/>
      <dgm:spPr>
        <a:noFill/>
      </dgm:spPr>
      <dgm:t>
        <a:bodyPr/>
        <a:lstStyle/>
        <a:p>
          <a:r>
            <a:rPr lang="en-US" sz="2000" dirty="0">
              <a:effectLst>
                <a:outerShdw blurRad="50800" dist="38100" dir="2700000" algn="tl" rotWithShape="0">
                  <a:prstClr val="black">
                    <a:alpha val="40000"/>
                  </a:prstClr>
                </a:outerShdw>
              </a:effectLst>
            </a:rPr>
            <a:t>AWS IAM</a:t>
          </a:r>
        </a:p>
      </dgm:t>
    </dgm:pt>
    <dgm:pt modelId="{19456A2C-1C99-4F07-9B2E-C3A05EE5458F}" type="parTrans" cxnId="{4478D31F-A88B-4E89-9244-9EC186A57E5C}">
      <dgm:prSet/>
      <dgm:spPr/>
      <dgm:t>
        <a:bodyPr/>
        <a:lstStyle/>
        <a:p>
          <a:endParaRPr lang="en-US">
            <a:effectLst>
              <a:outerShdw blurRad="50800" dist="38100" dir="2700000" algn="tl" rotWithShape="0">
                <a:prstClr val="black">
                  <a:alpha val="40000"/>
                </a:prstClr>
              </a:outerShdw>
            </a:effectLst>
          </a:endParaRPr>
        </a:p>
      </dgm:t>
    </dgm:pt>
    <dgm:pt modelId="{BE73B981-5F5E-468A-8C99-031F95072947}" type="sibTrans" cxnId="{4478D31F-A88B-4E89-9244-9EC186A57E5C}">
      <dgm:prSet/>
      <dgm:spPr/>
      <dgm:t>
        <a:bodyPr/>
        <a:lstStyle/>
        <a:p>
          <a:endParaRPr lang="en-US">
            <a:effectLst>
              <a:outerShdw blurRad="50800" dist="38100" dir="2700000" algn="tl" rotWithShape="0">
                <a:prstClr val="black">
                  <a:alpha val="40000"/>
                </a:prstClr>
              </a:outerShdw>
            </a:effectLst>
          </a:endParaRPr>
        </a:p>
      </dgm:t>
    </dgm:pt>
    <dgm:pt modelId="{DA5997CA-FE40-4844-9D61-E0A35F691E0D}">
      <dgm:prSet custT="1"/>
      <dgm:spPr>
        <a:noFill/>
      </dgm:spPr>
      <dgm:t>
        <a:bodyPr/>
        <a:lstStyle/>
        <a:p>
          <a:r>
            <a:rPr lang="en-US" sz="2000" dirty="0">
              <a:effectLst>
                <a:outerShdw blurRad="50800" dist="38100" dir="2700000" algn="tl" rotWithShape="0">
                  <a:prstClr val="black">
                    <a:alpha val="40000"/>
                  </a:prstClr>
                </a:outerShdw>
              </a:effectLst>
            </a:rPr>
            <a:t>Authy</a:t>
          </a:r>
        </a:p>
      </dgm:t>
    </dgm:pt>
    <dgm:pt modelId="{44B04AB2-D3E8-48E3-A452-61A412819595}" type="parTrans" cxnId="{043BD985-AF53-4B40-AEE6-7425AA8A534F}">
      <dgm:prSet/>
      <dgm:spPr/>
      <dgm:t>
        <a:bodyPr/>
        <a:lstStyle/>
        <a:p>
          <a:endParaRPr lang="en-US">
            <a:effectLst>
              <a:outerShdw blurRad="50800" dist="38100" dir="2700000" algn="tl" rotWithShape="0">
                <a:prstClr val="black">
                  <a:alpha val="40000"/>
                </a:prstClr>
              </a:outerShdw>
            </a:effectLst>
          </a:endParaRPr>
        </a:p>
      </dgm:t>
    </dgm:pt>
    <dgm:pt modelId="{13DA5E91-5F0F-4255-998D-E2690B78C4EE}" type="sibTrans" cxnId="{043BD985-AF53-4B40-AEE6-7425AA8A534F}">
      <dgm:prSet/>
      <dgm:spPr/>
      <dgm:t>
        <a:bodyPr/>
        <a:lstStyle/>
        <a:p>
          <a:endParaRPr lang="en-US">
            <a:effectLst>
              <a:outerShdw blurRad="50800" dist="38100" dir="2700000" algn="tl" rotWithShape="0">
                <a:prstClr val="black">
                  <a:alpha val="40000"/>
                </a:prstClr>
              </a:outerShdw>
            </a:effectLst>
          </a:endParaRPr>
        </a:p>
      </dgm:t>
    </dgm:pt>
    <dgm:pt modelId="{6F6285DC-1731-41F2-83C1-767A85B67575}">
      <dgm:prSet custT="1"/>
      <dgm:spPr>
        <a:noFill/>
      </dgm:spPr>
      <dgm:t>
        <a:bodyPr/>
        <a:lstStyle/>
        <a:p>
          <a:r>
            <a:rPr lang="en-US" sz="2000" dirty="0">
              <a:effectLst>
                <a:outerShdw blurRad="50800" dist="38100" dir="2700000" algn="tl" rotWithShape="0">
                  <a:prstClr val="black">
                    <a:alpha val="40000"/>
                  </a:prstClr>
                </a:outerShdw>
              </a:effectLst>
            </a:rPr>
            <a:t>Boto3</a:t>
          </a:r>
        </a:p>
      </dgm:t>
    </dgm:pt>
    <dgm:pt modelId="{1BE6CB59-4DD6-4B5A-B573-FA54DFD24CA7}" type="parTrans" cxnId="{7ECC4ED6-30A0-4176-82A6-37CE36A925BD}">
      <dgm:prSet/>
      <dgm:spPr/>
      <dgm:t>
        <a:bodyPr/>
        <a:lstStyle/>
        <a:p>
          <a:endParaRPr lang="en-US">
            <a:effectLst>
              <a:outerShdw blurRad="50800" dist="38100" dir="2700000" algn="tl" rotWithShape="0">
                <a:prstClr val="black">
                  <a:alpha val="40000"/>
                </a:prstClr>
              </a:outerShdw>
            </a:effectLst>
          </a:endParaRPr>
        </a:p>
      </dgm:t>
    </dgm:pt>
    <dgm:pt modelId="{DF6924CE-396A-432B-8C23-11E5F690021D}" type="sibTrans" cxnId="{7ECC4ED6-30A0-4176-82A6-37CE36A925BD}">
      <dgm:prSet/>
      <dgm:spPr/>
      <dgm:t>
        <a:bodyPr/>
        <a:lstStyle/>
        <a:p>
          <a:endParaRPr lang="en-US">
            <a:effectLst>
              <a:outerShdw blurRad="50800" dist="38100" dir="2700000" algn="tl" rotWithShape="0">
                <a:prstClr val="black">
                  <a:alpha val="40000"/>
                </a:prstClr>
              </a:outerShdw>
            </a:effectLst>
          </a:endParaRPr>
        </a:p>
      </dgm:t>
    </dgm:pt>
    <dgm:pt modelId="{DF4AB63A-0674-46C0-A28D-06070907E6ED}">
      <dgm:prSet custT="1"/>
      <dgm:spPr>
        <a:solidFill>
          <a:schemeClr val="accent1">
            <a:hueOff val="0"/>
            <a:satOff val="0"/>
            <a:lumOff val="0"/>
            <a:alpha val="2000"/>
          </a:schemeClr>
        </a:solidFill>
      </dgm:spPr>
      <dgm:t>
        <a:bodyPr/>
        <a:lstStyle/>
        <a:p>
          <a:r>
            <a:rPr lang="en-US" sz="1600" dirty="0">
              <a:effectLst>
                <a:outerShdw blurRad="50800" dist="38100" dir="2700000" algn="tl" rotWithShape="0">
                  <a:prstClr val="black">
                    <a:alpha val="40000"/>
                  </a:prstClr>
                </a:outerShdw>
              </a:effectLst>
            </a:rPr>
            <a:t>Easy to store and retrieve any amount of data at any time.</a:t>
          </a:r>
        </a:p>
      </dgm:t>
    </dgm:pt>
    <dgm:pt modelId="{3E0C1C63-376B-436F-973B-7D7D6E505F99}" type="parTrans" cxnId="{13B848EA-9BC2-48F9-9B0B-E36FDC55F94C}">
      <dgm:prSet/>
      <dgm:spPr/>
      <dgm:t>
        <a:bodyPr/>
        <a:lstStyle/>
        <a:p>
          <a:endParaRPr lang="en-US">
            <a:effectLst>
              <a:outerShdw blurRad="50800" dist="38100" dir="2700000" algn="tl" rotWithShape="0">
                <a:prstClr val="black">
                  <a:alpha val="40000"/>
                </a:prstClr>
              </a:outerShdw>
            </a:effectLst>
          </a:endParaRPr>
        </a:p>
      </dgm:t>
    </dgm:pt>
    <dgm:pt modelId="{FC118628-AA05-4335-B486-792F1486CD21}" type="sibTrans" cxnId="{13B848EA-9BC2-48F9-9B0B-E36FDC55F94C}">
      <dgm:prSet/>
      <dgm:spPr/>
      <dgm:t>
        <a:bodyPr/>
        <a:lstStyle/>
        <a:p>
          <a:endParaRPr lang="en-US">
            <a:effectLst>
              <a:outerShdw blurRad="50800" dist="38100" dir="2700000" algn="tl" rotWithShape="0">
                <a:prstClr val="black">
                  <a:alpha val="40000"/>
                </a:prstClr>
              </a:outerShdw>
            </a:effectLst>
          </a:endParaRPr>
        </a:p>
      </dgm:t>
    </dgm:pt>
    <dgm:pt modelId="{DAB0DD72-B6CA-47A3-BE92-1FD50444418E}">
      <dgm:prSet custT="1"/>
      <dgm:spPr>
        <a:noFill/>
      </dgm:spPr>
      <dgm:t>
        <a:bodyPr/>
        <a:lstStyle/>
        <a:p>
          <a:r>
            <a:rPr lang="en-US" sz="1600" dirty="0">
              <a:effectLst>
                <a:outerShdw blurRad="50800" dist="38100" dir="2700000" algn="tl" rotWithShape="0">
                  <a:prstClr val="black">
                    <a:alpha val="40000"/>
                  </a:prstClr>
                </a:outerShdw>
              </a:effectLst>
            </a:rPr>
            <a:t>EC2 provides you with complete control of your computing resources and lets you run on Amazon’s proven computing environment.</a:t>
          </a:r>
        </a:p>
      </dgm:t>
    </dgm:pt>
    <dgm:pt modelId="{FC6B3510-31E7-4772-B07B-E4BE039288B8}" type="parTrans" cxnId="{5139F795-026C-4F41-B6CD-53268F3399A4}">
      <dgm:prSet/>
      <dgm:spPr/>
      <dgm:t>
        <a:bodyPr/>
        <a:lstStyle/>
        <a:p>
          <a:endParaRPr lang="en-US">
            <a:effectLst>
              <a:outerShdw blurRad="50800" dist="38100" dir="2700000" algn="tl" rotWithShape="0">
                <a:prstClr val="black">
                  <a:alpha val="40000"/>
                </a:prstClr>
              </a:outerShdw>
            </a:effectLst>
          </a:endParaRPr>
        </a:p>
      </dgm:t>
    </dgm:pt>
    <dgm:pt modelId="{6C111163-9A86-458C-AFCE-3DE6C79C93CC}" type="sibTrans" cxnId="{5139F795-026C-4F41-B6CD-53268F3399A4}">
      <dgm:prSet/>
      <dgm:spPr/>
      <dgm:t>
        <a:bodyPr/>
        <a:lstStyle/>
        <a:p>
          <a:endParaRPr lang="en-US">
            <a:effectLst>
              <a:outerShdw blurRad="50800" dist="38100" dir="2700000" algn="tl" rotWithShape="0">
                <a:prstClr val="black">
                  <a:alpha val="40000"/>
                </a:prstClr>
              </a:outerShdw>
            </a:effectLst>
          </a:endParaRPr>
        </a:p>
      </dgm:t>
    </dgm:pt>
    <dgm:pt modelId="{BF14DD6D-9059-4CEC-B91C-0EA6F30B2BED}">
      <dgm:prSet custT="1"/>
      <dgm:spPr>
        <a:noFill/>
      </dgm:spPr>
      <dgm:t>
        <a:bodyPr/>
        <a:lstStyle/>
        <a:p>
          <a:r>
            <a:rPr lang="en-US" sz="1600" dirty="0">
              <a:effectLst>
                <a:outerShdw blurRad="50800" dist="38100" dir="2700000" algn="tl" rotWithShape="0">
                  <a:prstClr val="black">
                    <a:alpha val="40000"/>
                  </a:prstClr>
                </a:outerShdw>
              </a:effectLst>
            </a:rPr>
            <a:t>DynamoDB is an Amazon Web Services database system that supports data structures and key-valued cloud services.</a:t>
          </a:r>
        </a:p>
      </dgm:t>
    </dgm:pt>
    <dgm:pt modelId="{16B9E1EF-09A4-4B36-978B-93E8A392A415}" type="parTrans" cxnId="{6B974EAE-7B94-41A3-A45F-7A23C69F6C93}">
      <dgm:prSet/>
      <dgm:spPr/>
      <dgm:t>
        <a:bodyPr/>
        <a:lstStyle/>
        <a:p>
          <a:endParaRPr lang="en-US">
            <a:effectLst>
              <a:outerShdw blurRad="50800" dist="38100" dir="2700000" algn="tl" rotWithShape="0">
                <a:prstClr val="black">
                  <a:alpha val="40000"/>
                </a:prstClr>
              </a:outerShdw>
            </a:effectLst>
          </a:endParaRPr>
        </a:p>
      </dgm:t>
    </dgm:pt>
    <dgm:pt modelId="{8CDB0B55-574B-429D-9CA1-57525B64B781}" type="sibTrans" cxnId="{6B974EAE-7B94-41A3-A45F-7A23C69F6C93}">
      <dgm:prSet/>
      <dgm:spPr/>
      <dgm:t>
        <a:bodyPr/>
        <a:lstStyle/>
        <a:p>
          <a:endParaRPr lang="en-US">
            <a:effectLst>
              <a:outerShdw blurRad="50800" dist="38100" dir="2700000" algn="tl" rotWithShape="0">
                <a:prstClr val="black">
                  <a:alpha val="40000"/>
                </a:prstClr>
              </a:outerShdw>
            </a:effectLst>
          </a:endParaRPr>
        </a:p>
      </dgm:t>
    </dgm:pt>
    <dgm:pt modelId="{FC315D79-011C-4FA1-9FEA-C470A46C56C0}">
      <dgm:prSet custT="1"/>
      <dgm:spPr>
        <a:noFill/>
      </dgm:spPr>
      <dgm:t>
        <a:bodyPr/>
        <a:lstStyle/>
        <a:p>
          <a:r>
            <a:rPr lang="en-US" sz="1600" b="0" i="0" dirty="0">
              <a:effectLst>
                <a:outerShdw blurRad="50800" dist="38100" dir="2700000" algn="tl" rotWithShape="0">
                  <a:prstClr val="black">
                    <a:alpha val="40000"/>
                  </a:prstClr>
                </a:outerShdw>
              </a:effectLst>
            </a:rPr>
            <a:t>AWS Identity and Access Management (IAM) enables you to manage access to AWS services and resources securely. </a:t>
          </a:r>
          <a:endParaRPr lang="en-US" sz="1600" dirty="0">
            <a:effectLst>
              <a:outerShdw blurRad="50800" dist="38100" dir="2700000" algn="tl" rotWithShape="0">
                <a:prstClr val="black">
                  <a:alpha val="40000"/>
                </a:prstClr>
              </a:outerShdw>
            </a:effectLst>
          </a:endParaRPr>
        </a:p>
      </dgm:t>
    </dgm:pt>
    <dgm:pt modelId="{FE0832BE-50B7-4717-9CFE-CC64FEE17142}" type="parTrans" cxnId="{7C041C75-5903-4759-A471-D16BE9539027}">
      <dgm:prSet/>
      <dgm:spPr/>
      <dgm:t>
        <a:bodyPr/>
        <a:lstStyle/>
        <a:p>
          <a:endParaRPr lang="en-US">
            <a:effectLst>
              <a:outerShdw blurRad="50800" dist="38100" dir="2700000" algn="tl" rotWithShape="0">
                <a:prstClr val="black">
                  <a:alpha val="40000"/>
                </a:prstClr>
              </a:outerShdw>
            </a:effectLst>
          </a:endParaRPr>
        </a:p>
      </dgm:t>
    </dgm:pt>
    <dgm:pt modelId="{C2343815-EA00-476C-A203-C272D71AE6B8}" type="sibTrans" cxnId="{7C041C75-5903-4759-A471-D16BE9539027}">
      <dgm:prSet/>
      <dgm:spPr/>
      <dgm:t>
        <a:bodyPr/>
        <a:lstStyle/>
        <a:p>
          <a:endParaRPr lang="en-US">
            <a:effectLst>
              <a:outerShdw blurRad="50800" dist="38100" dir="2700000" algn="tl" rotWithShape="0">
                <a:prstClr val="black">
                  <a:alpha val="40000"/>
                </a:prstClr>
              </a:outerShdw>
            </a:effectLst>
          </a:endParaRPr>
        </a:p>
      </dgm:t>
    </dgm:pt>
    <dgm:pt modelId="{2AA9DB42-A585-454F-A4BD-EF9A4692D44B}">
      <dgm:prSet custT="1"/>
      <dgm:spPr>
        <a:noFill/>
      </dgm:spPr>
      <dgm:t>
        <a:bodyPr/>
        <a:lstStyle/>
        <a:p>
          <a:r>
            <a:rPr lang="en-US" sz="1600" dirty="0">
              <a:effectLst>
                <a:outerShdw blurRad="50800" dist="38100" dir="2700000" algn="tl" rotWithShape="0">
                  <a:prstClr val="black">
                    <a:alpha val="40000"/>
                  </a:prstClr>
                </a:outerShdw>
              </a:effectLst>
            </a:rPr>
            <a:t>Authy is a two-factor authentication tool to provide security.</a:t>
          </a:r>
        </a:p>
      </dgm:t>
    </dgm:pt>
    <dgm:pt modelId="{F2394598-AF40-49C4-9A3A-413002DE52EA}" type="parTrans" cxnId="{53594304-DA1D-4910-B426-1D97A1252790}">
      <dgm:prSet/>
      <dgm:spPr/>
      <dgm:t>
        <a:bodyPr/>
        <a:lstStyle/>
        <a:p>
          <a:endParaRPr lang="en-US">
            <a:effectLst>
              <a:outerShdw blurRad="50800" dist="38100" dir="2700000" algn="tl" rotWithShape="0">
                <a:prstClr val="black">
                  <a:alpha val="40000"/>
                </a:prstClr>
              </a:outerShdw>
            </a:effectLst>
          </a:endParaRPr>
        </a:p>
      </dgm:t>
    </dgm:pt>
    <dgm:pt modelId="{EC83ECC6-4550-424B-878F-C3E052F17275}" type="sibTrans" cxnId="{53594304-DA1D-4910-B426-1D97A1252790}">
      <dgm:prSet/>
      <dgm:spPr/>
      <dgm:t>
        <a:bodyPr/>
        <a:lstStyle/>
        <a:p>
          <a:endParaRPr lang="en-US">
            <a:effectLst>
              <a:outerShdw blurRad="50800" dist="38100" dir="2700000" algn="tl" rotWithShape="0">
                <a:prstClr val="black">
                  <a:alpha val="40000"/>
                </a:prstClr>
              </a:outerShdw>
            </a:effectLst>
          </a:endParaRPr>
        </a:p>
      </dgm:t>
    </dgm:pt>
    <dgm:pt modelId="{DAB9F2C2-0FA0-4C00-A862-AFED719B910E}">
      <dgm:prSet custT="1"/>
      <dgm:spPr>
        <a:noFill/>
      </dgm:spPr>
      <dgm:t>
        <a:bodyPr/>
        <a:lstStyle/>
        <a:p>
          <a:r>
            <a:rPr lang="en-US" sz="1600" dirty="0">
              <a:effectLst>
                <a:outerShdw blurRad="50800" dist="38100" dir="2700000" algn="tl" rotWithShape="0">
                  <a:prstClr val="black">
                    <a:alpha val="40000"/>
                  </a:prstClr>
                </a:outerShdw>
              </a:effectLst>
            </a:rPr>
            <a:t>Boto3 is an AWS SDK for Python to manage AWS Services such as S3 bucket and EC2 instance.</a:t>
          </a:r>
        </a:p>
      </dgm:t>
    </dgm:pt>
    <dgm:pt modelId="{D37F3022-1683-4EBE-AB9F-856AE705050D}" type="parTrans" cxnId="{1CD763C9-31A4-4E90-8A86-AC895DB83402}">
      <dgm:prSet/>
      <dgm:spPr/>
      <dgm:t>
        <a:bodyPr/>
        <a:lstStyle/>
        <a:p>
          <a:endParaRPr lang="en-US">
            <a:effectLst>
              <a:outerShdw blurRad="50800" dist="38100" dir="2700000" algn="tl" rotWithShape="0">
                <a:prstClr val="black">
                  <a:alpha val="40000"/>
                </a:prstClr>
              </a:outerShdw>
            </a:effectLst>
          </a:endParaRPr>
        </a:p>
      </dgm:t>
    </dgm:pt>
    <dgm:pt modelId="{F571C083-3020-48C3-B152-B697172651D0}" type="sibTrans" cxnId="{1CD763C9-31A4-4E90-8A86-AC895DB83402}">
      <dgm:prSet/>
      <dgm:spPr/>
      <dgm:t>
        <a:bodyPr/>
        <a:lstStyle/>
        <a:p>
          <a:endParaRPr lang="en-US">
            <a:effectLst>
              <a:outerShdw blurRad="50800" dist="38100" dir="2700000" algn="tl" rotWithShape="0">
                <a:prstClr val="black">
                  <a:alpha val="40000"/>
                </a:prstClr>
              </a:outerShdw>
            </a:effectLst>
          </a:endParaRPr>
        </a:p>
      </dgm:t>
    </dgm:pt>
    <dgm:pt modelId="{57AF852B-5944-451F-97B3-78B8D1A3B43C}" type="pres">
      <dgm:prSet presAssocID="{323351A6-026C-482B-840E-3339A51ED74A}" presName="linear" presStyleCnt="0">
        <dgm:presLayoutVars>
          <dgm:animLvl val="lvl"/>
          <dgm:resizeHandles val="exact"/>
        </dgm:presLayoutVars>
      </dgm:prSet>
      <dgm:spPr/>
    </dgm:pt>
    <dgm:pt modelId="{043720A0-09F5-448A-A68F-15D1D7EB3829}" type="pres">
      <dgm:prSet presAssocID="{8887C2F5-646D-405E-858B-D43568C5DDA1}" presName="parentText" presStyleLbl="node1" presStyleIdx="0" presStyleCnt="6">
        <dgm:presLayoutVars>
          <dgm:chMax val="0"/>
          <dgm:bulletEnabled val="1"/>
        </dgm:presLayoutVars>
      </dgm:prSet>
      <dgm:spPr/>
    </dgm:pt>
    <dgm:pt modelId="{FF53F4AE-F537-4916-B3E9-9B4B4D62E976}" type="pres">
      <dgm:prSet presAssocID="{8887C2F5-646D-405E-858B-D43568C5DDA1}" presName="childText" presStyleLbl="revTx" presStyleIdx="0" presStyleCnt="6">
        <dgm:presLayoutVars>
          <dgm:bulletEnabled val="1"/>
        </dgm:presLayoutVars>
      </dgm:prSet>
      <dgm:spPr/>
    </dgm:pt>
    <dgm:pt modelId="{D976653E-E464-4ABA-B468-310DE4F160FC}" type="pres">
      <dgm:prSet presAssocID="{F3A89892-0978-4E18-990F-5A825D9C855B}" presName="parentText" presStyleLbl="node1" presStyleIdx="1" presStyleCnt="6">
        <dgm:presLayoutVars>
          <dgm:chMax val="0"/>
          <dgm:bulletEnabled val="1"/>
        </dgm:presLayoutVars>
      </dgm:prSet>
      <dgm:spPr/>
    </dgm:pt>
    <dgm:pt modelId="{789CF18C-BD3E-49E8-88F7-35A75E329F9C}" type="pres">
      <dgm:prSet presAssocID="{F3A89892-0978-4E18-990F-5A825D9C855B}" presName="childText" presStyleLbl="revTx" presStyleIdx="1" presStyleCnt="6">
        <dgm:presLayoutVars>
          <dgm:bulletEnabled val="1"/>
        </dgm:presLayoutVars>
      </dgm:prSet>
      <dgm:spPr/>
    </dgm:pt>
    <dgm:pt modelId="{87A2D7A3-48B4-4683-8542-95233940D6DC}" type="pres">
      <dgm:prSet presAssocID="{D8B2E2D0-4445-49D8-80A3-982B76E0B61D}" presName="parentText" presStyleLbl="node1" presStyleIdx="2" presStyleCnt="6">
        <dgm:presLayoutVars>
          <dgm:chMax val="0"/>
          <dgm:bulletEnabled val="1"/>
        </dgm:presLayoutVars>
      </dgm:prSet>
      <dgm:spPr/>
    </dgm:pt>
    <dgm:pt modelId="{416D6CCF-2FFA-4055-BAC2-352F718280FD}" type="pres">
      <dgm:prSet presAssocID="{D8B2E2D0-4445-49D8-80A3-982B76E0B61D}" presName="childText" presStyleLbl="revTx" presStyleIdx="2" presStyleCnt="6">
        <dgm:presLayoutVars>
          <dgm:bulletEnabled val="1"/>
        </dgm:presLayoutVars>
      </dgm:prSet>
      <dgm:spPr/>
    </dgm:pt>
    <dgm:pt modelId="{F4616ED9-DCFC-473A-A04E-51E52561A22E}" type="pres">
      <dgm:prSet presAssocID="{1FF1BF1F-92F4-4AA4-9AAD-89B938C67CBB}" presName="parentText" presStyleLbl="node1" presStyleIdx="3" presStyleCnt="6">
        <dgm:presLayoutVars>
          <dgm:chMax val="0"/>
          <dgm:bulletEnabled val="1"/>
        </dgm:presLayoutVars>
      </dgm:prSet>
      <dgm:spPr/>
    </dgm:pt>
    <dgm:pt modelId="{A154D2E5-E973-466D-93B2-54C5D6072438}" type="pres">
      <dgm:prSet presAssocID="{1FF1BF1F-92F4-4AA4-9AAD-89B938C67CBB}" presName="childText" presStyleLbl="revTx" presStyleIdx="3" presStyleCnt="6">
        <dgm:presLayoutVars>
          <dgm:bulletEnabled val="1"/>
        </dgm:presLayoutVars>
      </dgm:prSet>
      <dgm:spPr/>
    </dgm:pt>
    <dgm:pt modelId="{AE03111B-EA81-4DC0-8D63-17451AFAA533}" type="pres">
      <dgm:prSet presAssocID="{DA5997CA-FE40-4844-9D61-E0A35F691E0D}" presName="parentText" presStyleLbl="node1" presStyleIdx="4" presStyleCnt="6">
        <dgm:presLayoutVars>
          <dgm:chMax val="0"/>
          <dgm:bulletEnabled val="1"/>
        </dgm:presLayoutVars>
      </dgm:prSet>
      <dgm:spPr/>
    </dgm:pt>
    <dgm:pt modelId="{5855F935-B49F-4570-9B45-AC49D45F9A1F}" type="pres">
      <dgm:prSet presAssocID="{DA5997CA-FE40-4844-9D61-E0A35F691E0D}" presName="childText" presStyleLbl="revTx" presStyleIdx="4" presStyleCnt="6">
        <dgm:presLayoutVars>
          <dgm:bulletEnabled val="1"/>
        </dgm:presLayoutVars>
      </dgm:prSet>
      <dgm:spPr/>
    </dgm:pt>
    <dgm:pt modelId="{71F4C33F-CEEE-43AC-BFA3-BC90B09B3CD9}" type="pres">
      <dgm:prSet presAssocID="{6F6285DC-1731-41F2-83C1-767A85B67575}" presName="parentText" presStyleLbl="node1" presStyleIdx="5" presStyleCnt="6">
        <dgm:presLayoutVars>
          <dgm:chMax val="0"/>
          <dgm:bulletEnabled val="1"/>
        </dgm:presLayoutVars>
      </dgm:prSet>
      <dgm:spPr/>
    </dgm:pt>
    <dgm:pt modelId="{CC61A3EC-E93C-4E1A-A2BD-87154B5F1D92}" type="pres">
      <dgm:prSet presAssocID="{6F6285DC-1731-41F2-83C1-767A85B67575}" presName="childText" presStyleLbl="revTx" presStyleIdx="5" presStyleCnt="6">
        <dgm:presLayoutVars>
          <dgm:bulletEnabled val="1"/>
        </dgm:presLayoutVars>
      </dgm:prSet>
      <dgm:spPr/>
    </dgm:pt>
  </dgm:ptLst>
  <dgm:cxnLst>
    <dgm:cxn modelId="{53594304-DA1D-4910-B426-1D97A1252790}" srcId="{DA5997CA-FE40-4844-9D61-E0A35F691E0D}" destId="{2AA9DB42-A585-454F-A4BD-EF9A4692D44B}" srcOrd="0" destOrd="0" parTransId="{F2394598-AF40-49C4-9A3A-413002DE52EA}" sibTransId="{EC83ECC6-4550-424B-878F-C3E052F17275}"/>
    <dgm:cxn modelId="{CC7DEF06-3475-4BD9-9439-B79773562FB3}" type="presOf" srcId="{6F6285DC-1731-41F2-83C1-767A85B67575}" destId="{71F4C33F-CEEE-43AC-BFA3-BC90B09B3CD9}" srcOrd="0" destOrd="0" presId="urn:microsoft.com/office/officeart/2005/8/layout/vList2"/>
    <dgm:cxn modelId="{6CC3D60E-9221-4791-850F-BC2262432661}" type="presOf" srcId="{1FF1BF1F-92F4-4AA4-9AAD-89B938C67CBB}" destId="{F4616ED9-DCFC-473A-A04E-51E52561A22E}" srcOrd="0" destOrd="0" presId="urn:microsoft.com/office/officeart/2005/8/layout/vList2"/>
    <dgm:cxn modelId="{A83DF017-D2E6-4B73-8681-3F61605B08C9}" type="presOf" srcId="{DAB0DD72-B6CA-47A3-BE92-1FD50444418E}" destId="{789CF18C-BD3E-49E8-88F7-35A75E329F9C}" srcOrd="0" destOrd="0" presId="urn:microsoft.com/office/officeart/2005/8/layout/vList2"/>
    <dgm:cxn modelId="{4478D31F-A88B-4E89-9244-9EC186A57E5C}" srcId="{323351A6-026C-482B-840E-3339A51ED74A}" destId="{1FF1BF1F-92F4-4AA4-9AAD-89B938C67CBB}" srcOrd="3" destOrd="0" parTransId="{19456A2C-1C99-4F07-9B2E-C3A05EE5458F}" sibTransId="{BE73B981-5F5E-468A-8C99-031F95072947}"/>
    <dgm:cxn modelId="{1AC7F22D-85A6-44ED-9AEF-2254FB1AF016}" type="presOf" srcId="{D8B2E2D0-4445-49D8-80A3-982B76E0B61D}" destId="{87A2D7A3-48B4-4683-8542-95233940D6DC}" srcOrd="0" destOrd="0" presId="urn:microsoft.com/office/officeart/2005/8/layout/vList2"/>
    <dgm:cxn modelId="{1CAC1A4D-E403-4835-8976-5D7C50250AF7}" type="presOf" srcId="{BF14DD6D-9059-4CEC-B91C-0EA6F30B2BED}" destId="{416D6CCF-2FFA-4055-BAC2-352F718280FD}" srcOrd="0" destOrd="0" presId="urn:microsoft.com/office/officeart/2005/8/layout/vList2"/>
    <dgm:cxn modelId="{062AC756-6705-471A-B680-D3CBF7AEA2EE}" type="presOf" srcId="{DA5997CA-FE40-4844-9D61-E0A35F691E0D}" destId="{AE03111B-EA81-4DC0-8D63-17451AFAA533}" srcOrd="0" destOrd="0" presId="urn:microsoft.com/office/officeart/2005/8/layout/vList2"/>
    <dgm:cxn modelId="{A8E1655D-436B-48D3-A0D0-2DC1451CB0F9}" type="presOf" srcId="{F3A89892-0978-4E18-990F-5A825D9C855B}" destId="{D976653E-E464-4ABA-B468-310DE4F160FC}" srcOrd="0" destOrd="0" presId="urn:microsoft.com/office/officeart/2005/8/layout/vList2"/>
    <dgm:cxn modelId="{BBB5E474-86A6-4A15-A0AB-D994D0D22C7D}" srcId="{323351A6-026C-482B-840E-3339A51ED74A}" destId="{F3A89892-0978-4E18-990F-5A825D9C855B}" srcOrd="1" destOrd="0" parTransId="{84C94106-D4A4-4C0E-969E-631C1326E8C0}" sibTransId="{BEE66202-345D-4ED4-A177-7723271C33A4}"/>
    <dgm:cxn modelId="{7C041C75-5903-4759-A471-D16BE9539027}" srcId="{1FF1BF1F-92F4-4AA4-9AAD-89B938C67CBB}" destId="{FC315D79-011C-4FA1-9FEA-C470A46C56C0}" srcOrd="0" destOrd="0" parTransId="{FE0832BE-50B7-4717-9CFE-CC64FEE17142}" sibTransId="{C2343815-EA00-476C-A203-C272D71AE6B8}"/>
    <dgm:cxn modelId="{043BD985-AF53-4B40-AEE6-7425AA8A534F}" srcId="{323351A6-026C-482B-840E-3339A51ED74A}" destId="{DA5997CA-FE40-4844-9D61-E0A35F691E0D}" srcOrd="4" destOrd="0" parTransId="{44B04AB2-D3E8-48E3-A452-61A412819595}" sibTransId="{13DA5E91-5F0F-4255-998D-E2690B78C4EE}"/>
    <dgm:cxn modelId="{5139F795-026C-4F41-B6CD-53268F3399A4}" srcId="{F3A89892-0978-4E18-990F-5A825D9C855B}" destId="{DAB0DD72-B6CA-47A3-BE92-1FD50444418E}" srcOrd="0" destOrd="0" parTransId="{FC6B3510-31E7-4772-B07B-E4BE039288B8}" sibTransId="{6C111163-9A86-458C-AFCE-3DE6C79C93CC}"/>
    <dgm:cxn modelId="{F195779E-0DEB-4E9F-BCB4-028604E305DE}" srcId="{323351A6-026C-482B-840E-3339A51ED74A}" destId="{8887C2F5-646D-405E-858B-D43568C5DDA1}" srcOrd="0" destOrd="0" parTransId="{CB3DCE90-B773-4466-9462-28AD3C968522}" sibTransId="{63FE2D51-4B30-46D3-9E36-E6458B036ED7}"/>
    <dgm:cxn modelId="{6B974EAE-7B94-41A3-A45F-7A23C69F6C93}" srcId="{D8B2E2D0-4445-49D8-80A3-982B76E0B61D}" destId="{BF14DD6D-9059-4CEC-B91C-0EA6F30B2BED}" srcOrd="0" destOrd="0" parTransId="{16B9E1EF-09A4-4B36-978B-93E8A392A415}" sibTransId="{8CDB0B55-574B-429D-9CA1-57525B64B781}"/>
    <dgm:cxn modelId="{4ADC5CBD-51BB-4612-A523-94C4235B87AA}" type="presOf" srcId="{8887C2F5-646D-405E-858B-D43568C5DDA1}" destId="{043720A0-09F5-448A-A68F-15D1D7EB3829}" srcOrd="0" destOrd="0" presId="urn:microsoft.com/office/officeart/2005/8/layout/vList2"/>
    <dgm:cxn modelId="{1CD763C9-31A4-4E90-8A86-AC895DB83402}" srcId="{6F6285DC-1731-41F2-83C1-767A85B67575}" destId="{DAB9F2C2-0FA0-4C00-A862-AFED719B910E}" srcOrd="0" destOrd="0" parTransId="{D37F3022-1683-4EBE-AB9F-856AE705050D}" sibTransId="{F571C083-3020-48C3-B152-B697172651D0}"/>
    <dgm:cxn modelId="{8561DECC-6DCF-45B3-8B52-34A97BEAEF93}" type="presOf" srcId="{DAB9F2C2-0FA0-4C00-A862-AFED719B910E}" destId="{CC61A3EC-E93C-4E1A-A2BD-87154B5F1D92}" srcOrd="0" destOrd="0" presId="urn:microsoft.com/office/officeart/2005/8/layout/vList2"/>
    <dgm:cxn modelId="{22582DCE-BD67-4980-BD23-B45BCDD232E0}" type="presOf" srcId="{2AA9DB42-A585-454F-A4BD-EF9A4692D44B}" destId="{5855F935-B49F-4570-9B45-AC49D45F9A1F}" srcOrd="0" destOrd="0" presId="urn:microsoft.com/office/officeart/2005/8/layout/vList2"/>
    <dgm:cxn modelId="{7ECC4ED6-30A0-4176-82A6-37CE36A925BD}" srcId="{323351A6-026C-482B-840E-3339A51ED74A}" destId="{6F6285DC-1731-41F2-83C1-767A85B67575}" srcOrd="5" destOrd="0" parTransId="{1BE6CB59-4DD6-4B5A-B573-FA54DFD24CA7}" sibTransId="{DF6924CE-396A-432B-8C23-11E5F690021D}"/>
    <dgm:cxn modelId="{13B848EA-9BC2-48F9-9B0B-E36FDC55F94C}" srcId="{8887C2F5-646D-405E-858B-D43568C5DDA1}" destId="{DF4AB63A-0674-46C0-A28D-06070907E6ED}" srcOrd="0" destOrd="0" parTransId="{3E0C1C63-376B-436F-973B-7D7D6E505F99}" sibTransId="{FC118628-AA05-4335-B486-792F1486CD21}"/>
    <dgm:cxn modelId="{A17999EA-BC4E-4942-988E-9839AABEC0C8}" type="presOf" srcId="{DF4AB63A-0674-46C0-A28D-06070907E6ED}" destId="{FF53F4AE-F537-4916-B3E9-9B4B4D62E976}" srcOrd="0" destOrd="0" presId="urn:microsoft.com/office/officeart/2005/8/layout/vList2"/>
    <dgm:cxn modelId="{5CF9E5F5-987E-4048-8BE5-8CEB5B5F7A7D}" type="presOf" srcId="{323351A6-026C-482B-840E-3339A51ED74A}" destId="{57AF852B-5944-451F-97B3-78B8D1A3B43C}" srcOrd="0" destOrd="0" presId="urn:microsoft.com/office/officeart/2005/8/layout/vList2"/>
    <dgm:cxn modelId="{1C98EBF6-8815-47F6-A923-A6B88BBA5A55}" srcId="{323351A6-026C-482B-840E-3339A51ED74A}" destId="{D8B2E2D0-4445-49D8-80A3-982B76E0B61D}" srcOrd="2" destOrd="0" parTransId="{FB682B00-D930-41AF-85B1-FDB1CF6841AB}" sibTransId="{9AC6EBE1-6313-4E81-BF01-0CBE8FD7A10B}"/>
    <dgm:cxn modelId="{E706EEFE-B468-4786-B447-EF939196C241}" type="presOf" srcId="{FC315D79-011C-4FA1-9FEA-C470A46C56C0}" destId="{A154D2E5-E973-466D-93B2-54C5D6072438}" srcOrd="0" destOrd="0" presId="urn:microsoft.com/office/officeart/2005/8/layout/vList2"/>
    <dgm:cxn modelId="{F93891EB-EE62-4C4B-9DB3-7E757ACFA868}" type="presParOf" srcId="{57AF852B-5944-451F-97B3-78B8D1A3B43C}" destId="{043720A0-09F5-448A-A68F-15D1D7EB3829}" srcOrd="0" destOrd="0" presId="urn:microsoft.com/office/officeart/2005/8/layout/vList2"/>
    <dgm:cxn modelId="{113CAC87-7268-4370-B716-2A7CB8E8F92F}" type="presParOf" srcId="{57AF852B-5944-451F-97B3-78B8D1A3B43C}" destId="{FF53F4AE-F537-4916-B3E9-9B4B4D62E976}" srcOrd="1" destOrd="0" presId="urn:microsoft.com/office/officeart/2005/8/layout/vList2"/>
    <dgm:cxn modelId="{782856E2-7F42-430E-919D-3F744D8C5D33}" type="presParOf" srcId="{57AF852B-5944-451F-97B3-78B8D1A3B43C}" destId="{D976653E-E464-4ABA-B468-310DE4F160FC}" srcOrd="2" destOrd="0" presId="urn:microsoft.com/office/officeart/2005/8/layout/vList2"/>
    <dgm:cxn modelId="{1F50D2D2-59BF-45DB-A441-961A36FB501B}" type="presParOf" srcId="{57AF852B-5944-451F-97B3-78B8D1A3B43C}" destId="{789CF18C-BD3E-49E8-88F7-35A75E329F9C}" srcOrd="3" destOrd="0" presId="urn:microsoft.com/office/officeart/2005/8/layout/vList2"/>
    <dgm:cxn modelId="{60ADEFB3-ECD0-4747-82D0-01943B94E883}" type="presParOf" srcId="{57AF852B-5944-451F-97B3-78B8D1A3B43C}" destId="{87A2D7A3-48B4-4683-8542-95233940D6DC}" srcOrd="4" destOrd="0" presId="urn:microsoft.com/office/officeart/2005/8/layout/vList2"/>
    <dgm:cxn modelId="{33619DF5-2B3D-4275-90A1-68D74CB6F468}" type="presParOf" srcId="{57AF852B-5944-451F-97B3-78B8D1A3B43C}" destId="{416D6CCF-2FFA-4055-BAC2-352F718280FD}" srcOrd="5" destOrd="0" presId="urn:microsoft.com/office/officeart/2005/8/layout/vList2"/>
    <dgm:cxn modelId="{2AC3DFBC-D8AD-4653-B494-A025255562DA}" type="presParOf" srcId="{57AF852B-5944-451F-97B3-78B8D1A3B43C}" destId="{F4616ED9-DCFC-473A-A04E-51E52561A22E}" srcOrd="6" destOrd="0" presId="urn:microsoft.com/office/officeart/2005/8/layout/vList2"/>
    <dgm:cxn modelId="{E32FDF7E-6FD4-4F0A-883C-7C0986349C43}" type="presParOf" srcId="{57AF852B-5944-451F-97B3-78B8D1A3B43C}" destId="{A154D2E5-E973-466D-93B2-54C5D6072438}" srcOrd="7" destOrd="0" presId="urn:microsoft.com/office/officeart/2005/8/layout/vList2"/>
    <dgm:cxn modelId="{F216FAC0-2664-4FD3-B818-4B9A9D4E1E0E}" type="presParOf" srcId="{57AF852B-5944-451F-97B3-78B8D1A3B43C}" destId="{AE03111B-EA81-4DC0-8D63-17451AFAA533}" srcOrd="8" destOrd="0" presId="urn:microsoft.com/office/officeart/2005/8/layout/vList2"/>
    <dgm:cxn modelId="{8828F4E9-E3DB-4108-B610-6748D1909628}" type="presParOf" srcId="{57AF852B-5944-451F-97B3-78B8D1A3B43C}" destId="{5855F935-B49F-4570-9B45-AC49D45F9A1F}" srcOrd="9" destOrd="0" presId="urn:microsoft.com/office/officeart/2005/8/layout/vList2"/>
    <dgm:cxn modelId="{94A1FAC1-537F-46E2-BC26-BA7018DC4034}" type="presParOf" srcId="{57AF852B-5944-451F-97B3-78B8D1A3B43C}" destId="{71F4C33F-CEEE-43AC-BFA3-BC90B09B3CD9}" srcOrd="10" destOrd="0" presId="urn:microsoft.com/office/officeart/2005/8/layout/vList2"/>
    <dgm:cxn modelId="{DE24F095-F6C7-4C34-89E7-0D0F943DF528}" type="presParOf" srcId="{57AF852B-5944-451F-97B3-78B8D1A3B43C}" destId="{CC61A3EC-E93C-4E1A-A2BD-87154B5F1D92}"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7C3CA-F645-4C4D-BA0A-0D70CDAA8028}">
      <dsp:nvSpPr>
        <dsp:cNvPr id="0" name=""/>
        <dsp:cNvSpPr/>
      </dsp:nvSpPr>
      <dsp:spPr>
        <a:xfrm>
          <a:off x="0" y="106190"/>
          <a:ext cx="6131871" cy="5575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Gill Sans" panose="020B0502020104020203"/>
            </a:rPr>
            <a:t>Project Requirements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a:latin typeface="Gill Sans" panose="020B0502020104020203"/>
            </a:rPr>
            <a:t>User Personas</a:t>
          </a:r>
          <a:endParaRPr lang="en-US" sz="1200" kern="1200" dirty="0">
            <a:latin typeface="Gill Sans" panose="020B0502020104020203"/>
          </a:endParaRPr>
        </a:p>
      </dsp:txBody>
      <dsp:txXfrm>
        <a:off x="0" y="106190"/>
        <a:ext cx="6131871" cy="557550"/>
      </dsp:txXfrm>
    </dsp:sp>
    <dsp:sp modelId="{77865B65-698C-4E3F-AAD5-0586860184C2}">
      <dsp:nvSpPr>
        <dsp:cNvPr id="0" name=""/>
        <dsp:cNvSpPr/>
      </dsp:nvSpPr>
      <dsp:spPr>
        <a:xfrm>
          <a:off x="306593" y="17630"/>
          <a:ext cx="4292309" cy="1771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1" i="0" kern="1200">
              <a:latin typeface="Gill Sans" panose="020B0502020104020203"/>
            </a:rPr>
            <a:t>Project Overview</a:t>
          </a:r>
          <a:endParaRPr lang="en-US" sz="1200" kern="1200">
            <a:latin typeface="Gill Sans" panose="020B0502020104020203"/>
          </a:endParaRPr>
        </a:p>
      </dsp:txBody>
      <dsp:txXfrm>
        <a:off x="315239" y="26276"/>
        <a:ext cx="4275017" cy="159828"/>
      </dsp:txXfrm>
    </dsp:sp>
    <dsp:sp modelId="{B7B0BEB7-11EE-4472-9867-055A9DA6FC5B}">
      <dsp:nvSpPr>
        <dsp:cNvPr id="0" name=""/>
        <dsp:cNvSpPr/>
      </dsp:nvSpPr>
      <dsp:spPr>
        <a:xfrm>
          <a:off x="0" y="784700"/>
          <a:ext cx="6131871" cy="7371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a:latin typeface="Gill Sans" panose="020B0502020104020203"/>
            </a:rPr>
            <a:t>Front-end, Backend Technologies  and Database</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a:latin typeface="Gill Sans" panose="020B0502020104020203"/>
            </a:rPr>
            <a:t>AWS Services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a:latin typeface="Gill Sans" panose="020B0502020104020203"/>
            </a:rPr>
            <a:t>Tools</a:t>
          </a:r>
          <a:endParaRPr lang="en-US" sz="1200" kern="1200" dirty="0">
            <a:latin typeface="Gill Sans" panose="020B0502020104020203"/>
          </a:endParaRPr>
        </a:p>
      </dsp:txBody>
      <dsp:txXfrm>
        <a:off x="0" y="784700"/>
        <a:ext cx="6131871" cy="737100"/>
      </dsp:txXfrm>
    </dsp:sp>
    <dsp:sp modelId="{2AC639B8-8095-42C9-8053-8C02F2D3CF80}">
      <dsp:nvSpPr>
        <dsp:cNvPr id="0" name=""/>
        <dsp:cNvSpPr/>
      </dsp:nvSpPr>
      <dsp:spPr>
        <a:xfrm>
          <a:off x="306593" y="696140"/>
          <a:ext cx="4292309" cy="1771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a:latin typeface="Gill Sans" panose="020B0502020104020203"/>
            </a:rPr>
            <a:t>Tools and Technologies</a:t>
          </a:r>
          <a:endParaRPr lang="en-US" sz="1200" kern="1200">
            <a:latin typeface="Gill Sans" panose="020B0502020104020203"/>
          </a:endParaRPr>
        </a:p>
      </dsp:txBody>
      <dsp:txXfrm>
        <a:off x="315239" y="704786"/>
        <a:ext cx="4275017" cy="159828"/>
      </dsp:txXfrm>
    </dsp:sp>
    <dsp:sp modelId="{383914C8-F03D-48DD-9A70-F462BFB6DE9C}">
      <dsp:nvSpPr>
        <dsp:cNvPr id="0" name=""/>
        <dsp:cNvSpPr/>
      </dsp:nvSpPr>
      <dsp:spPr>
        <a:xfrm>
          <a:off x="0" y="1642760"/>
          <a:ext cx="6131871" cy="7371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Gill Sans" panose="020B0502020104020203"/>
            </a:rPr>
            <a:t>Sequence Diagram</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Database Migration </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AWS diagram</a:t>
          </a:r>
          <a:endParaRPr lang="en-US" sz="1200" kern="1200" dirty="0">
            <a:latin typeface="Gill Sans" panose="020B0502020104020203"/>
          </a:endParaRPr>
        </a:p>
      </dsp:txBody>
      <dsp:txXfrm>
        <a:off x="0" y="1642760"/>
        <a:ext cx="6131871" cy="737100"/>
      </dsp:txXfrm>
    </dsp:sp>
    <dsp:sp modelId="{B6153654-A7C5-4C37-ABB5-5BD66CEE0684}">
      <dsp:nvSpPr>
        <dsp:cNvPr id="0" name=""/>
        <dsp:cNvSpPr/>
      </dsp:nvSpPr>
      <dsp:spPr>
        <a:xfrm>
          <a:off x="306593" y="1554200"/>
          <a:ext cx="4292309" cy="1771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Gill Sans" panose="020B0502020104020203"/>
            </a:rPr>
            <a:t>System Architecture</a:t>
          </a:r>
          <a:endParaRPr lang="en-US" sz="1200" kern="1200" dirty="0">
            <a:latin typeface="Gill Sans" panose="020B0502020104020203"/>
          </a:endParaRPr>
        </a:p>
      </dsp:txBody>
      <dsp:txXfrm>
        <a:off x="315239" y="1562846"/>
        <a:ext cx="4275017" cy="159828"/>
      </dsp:txXfrm>
    </dsp:sp>
    <dsp:sp modelId="{15BCEA6F-84F8-44E9-A691-5C0C1EA77FBD}">
      <dsp:nvSpPr>
        <dsp:cNvPr id="0" name=""/>
        <dsp:cNvSpPr/>
      </dsp:nvSpPr>
      <dsp:spPr>
        <a:xfrm>
          <a:off x="0" y="2500820"/>
          <a:ext cx="6131871" cy="9261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Gill Sans" panose="020B0502020104020203"/>
            </a:rPr>
            <a:t>Committed and Completed Artifacts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 Statistics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Test Cases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Burndown Charts</a:t>
          </a:r>
          <a:endParaRPr lang="en-US" sz="1200" kern="1200" dirty="0">
            <a:latin typeface="Gill Sans" panose="020B0502020104020203"/>
          </a:endParaRPr>
        </a:p>
      </dsp:txBody>
      <dsp:txXfrm>
        <a:off x="0" y="2500820"/>
        <a:ext cx="6131871" cy="926100"/>
      </dsp:txXfrm>
    </dsp:sp>
    <dsp:sp modelId="{591B4936-750E-4FBB-8E95-CDB3549B5D5E}">
      <dsp:nvSpPr>
        <dsp:cNvPr id="0" name=""/>
        <dsp:cNvSpPr/>
      </dsp:nvSpPr>
      <dsp:spPr>
        <a:xfrm>
          <a:off x="306593" y="2412260"/>
          <a:ext cx="4292309" cy="1771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Gill Sans" panose="020B0502020104020203"/>
            </a:rPr>
            <a:t>Sprint 1-4 Recap</a:t>
          </a:r>
          <a:endParaRPr lang="en-US" sz="1200" kern="1200" dirty="0">
            <a:latin typeface="Gill Sans" panose="020B0502020104020203"/>
          </a:endParaRPr>
        </a:p>
      </dsp:txBody>
      <dsp:txXfrm>
        <a:off x="315239" y="2420906"/>
        <a:ext cx="4275017" cy="159828"/>
      </dsp:txXfrm>
    </dsp:sp>
    <dsp:sp modelId="{1F947D0A-31F1-4ADF-9DBD-113A0D59C3DB}">
      <dsp:nvSpPr>
        <dsp:cNvPr id="0" name=""/>
        <dsp:cNvSpPr/>
      </dsp:nvSpPr>
      <dsp:spPr>
        <a:xfrm>
          <a:off x="0" y="3547880"/>
          <a:ext cx="6131871" cy="9261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Gill Sans" panose="020B0502020104020203"/>
            </a:rPr>
            <a:t>Committed and  Completed Artifacts</a:t>
          </a:r>
        </a:p>
        <a:p>
          <a:pPr marL="114300" lvl="1" indent="-114300" algn="l" defTabSz="533400">
            <a:lnSpc>
              <a:spcPct val="90000"/>
            </a:lnSpc>
            <a:spcBef>
              <a:spcPct val="0"/>
            </a:spcBef>
            <a:spcAft>
              <a:spcPct val="15000"/>
            </a:spcAft>
            <a:buChar char="•"/>
          </a:pPr>
          <a:r>
            <a:rPr lang="en-US" sz="1200" kern="1200" dirty="0">
              <a:latin typeface="Gill Sans" panose="020B0502020104020203"/>
            </a:rPr>
            <a:t>Statistics</a:t>
          </a:r>
        </a:p>
        <a:p>
          <a:pPr marL="114300" lvl="1" indent="-114300" algn="l" defTabSz="533400">
            <a:lnSpc>
              <a:spcPct val="90000"/>
            </a:lnSpc>
            <a:spcBef>
              <a:spcPct val="0"/>
            </a:spcBef>
            <a:spcAft>
              <a:spcPct val="15000"/>
            </a:spcAft>
            <a:buChar char="•"/>
          </a:pPr>
          <a:r>
            <a:rPr lang="en-US" sz="1200" kern="1200" dirty="0">
              <a:latin typeface="Gill Sans" panose="020B0502020104020203"/>
            </a:rPr>
            <a:t>Test Cases</a:t>
          </a:r>
        </a:p>
        <a:p>
          <a:pPr marL="114300" lvl="1" indent="-114300" algn="l" defTabSz="533400">
            <a:lnSpc>
              <a:spcPct val="90000"/>
            </a:lnSpc>
            <a:spcBef>
              <a:spcPct val="0"/>
            </a:spcBef>
            <a:spcAft>
              <a:spcPct val="15000"/>
            </a:spcAft>
            <a:buChar char="•"/>
          </a:pPr>
          <a:r>
            <a:rPr lang="en-US" sz="1200" kern="1200" dirty="0">
              <a:latin typeface="Gill Sans" panose="020B0502020104020203"/>
            </a:rPr>
            <a:t>Burndown Charts</a:t>
          </a:r>
        </a:p>
      </dsp:txBody>
      <dsp:txXfrm>
        <a:off x="0" y="3547880"/>
        <a:ext cx="6131871" cy="926100"/>
      </dsp:txXfrm>
    </dsp:sp>
    <dsp:sp modelId="{3624369C-4B45-48A8-9DE0-B6855AEE9779}">
      <dsp:nvSpPr>
        <dsp:cNvPr id="0" name=""/>
        <dsp:cNvSpPr/>
      </dsp:nvSpPr>
      <dsp:spPr>
        <a:xfrm>
          <a:off x="306593" y="3459320"/>
          <a:ext cx="4292309" cy="17712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Gill Sans" panose="020B0502020104020203"/>
            </a:rPr>
            <a:t>Sprint 5-7 Recap</a:t>
          </a:r>
        </a:p>
      </dsp:txBody>
      <dsp:txXfrm>
        <a:off x="315239" y="3467966"/>
        <a:ext cx="4275017" cy="159828"/>
      </dsp:txXfrm>
    </dsp:sp>
    <dsp:sp modelId="{483D4A60-7782-472A-B098-FCA3B7103D25}">
      <dsp:nvSpPr>
        <dsp:cNvPr id="0" name=""/>
        <dsp:cNvSpPr/>
      </dsp:nvSpPr>
      <dsp:spPr>
        <a:xfrm>
          <a:off x="0" y="4594940"/>
          <a:ext cx="6131871" cy="9261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75901" tIns="124968" rIns="475901" bIns="85344"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latin typeface="Gill Sans" panose="020B0502020104020203"/>
            </a:rPr>
            <a:t>Committed and Completed Artifacts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Statistics</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Test Case</a:t>
          </a:r>
          <a:endParaRPr lang="en-US" sz="1200" kern="1200" dirty="0">
            <a:latin typeface="Gill Sans" panose="020B0502020104020203"/>
          </a:endParaRPr>
        </a:p>
        <a:p>
          <a:pPr marL="114300" lvl="1" indent="-114300" algn="l" defTabSz="533400">
            <a:lnSpc>
              <a:spcPct val="90000"/>
            </a:lnSpc>
            <a:spcBef>
              <a:spcPct val="0"/>
            </a:spcBef>
            <a:spcAft>
              <a:spcPct val="15000"/>
            </a:spcAft>
            <a:buChar char="•"/>
          </a:pPr>
          <a:r>
            <a:rPr lang="en-US" sz="1200" b="0" i="0" kern="1200" dirty="0">
              <a:latin typeface="Gill Sans" panose="020B0502020104020203"/>
            </a:rPr>
            <a:t>Sprint 8 Burndown Chart</a:t>
          </a:r>
          <a:endParaRPr lang="en-US" sz="1200" kern="1200" dirty="0">
            <a:latin typeface="Gill Sans" panose="020B0502020104020203"/>
          </a:endParaRPr>
        </a:p>
      </dsp:txBody>
      <dsp:txXfrm>
        <a:off x="0" y="4594940"/>
        <a:ext cx="6131871" cy="926100"/>
      </dsp:txXfrm>
    </dsp:sp>
    <dsp:sp modelId="{A0EE4442-4AE9-4E50-8773-0BFF3A289AE0}">
      <dsp:nvSpPr>
        <dsp:cNvPr id="0" name=""/>
        <dsp:cNvSpPr/>
      </dsp:nvSpPr>
      <dsp:spPr>
        <a:xfrm>
          <a:off x="306593" y="4506380"/>
          <a:ext cx="4292309" cy="1771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dirty="0">
              <a:latin typeface="Gill Sans" panose="020B0502020104020203"/>
            </a:rPr>
            <a:t>Sprint 8 Report</a:t>
          </a:r>
          <a:endParaRPr lang="en-US" sz="1200" kern="1200" dirty="0">
            <a:latin typeface="Gill Sans" panose="020B0502020104020203"/>
          </a:endParaRPr>
        </a:p>
      </dsp:txBody>
      <dsp:txXfrm>
        <a:off x="315239" y="4515026"/>
        <a:ext cx="4275017" cy="159828"/>
      </dsp:txXfrm>
    </dsp:sp>
    <dsp:sp modelId="{AE8F2277-3078-4316-AE09-B80359136F92}">
      <dsp:nvSpPr>
        <dsp:cNvPr id="0" name=""/>
        <dsp:cNvSpPr/>
      </dsp:nvSpPr>
      <dsp:spPr>
        <a:xfrm>
          <a:off x="0" y="5642000"/>
          <a:ext cx="6131871" cy="1512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B1A6252-35B5-4341-AEA7-E8AC2C72114D}">
      <dsp:nvSpPr>
        <dsp:cNvPr id="0" name=""/>
        <dsp:cNvSpPr/>
      </dsp:nvSpPr>
      <dsp:spPr>
        <a:xfrm>
          <a:off x="306593" y="5553440"/>
          <a:ext cx="4292309" cy="17712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a:latin typeface="Gill Sans" panose="020B0502020104020203"/>
            </a:rPr>
            <a:t>Sprint 8 Deliverables</a:t>
          </a:r>
          <a:endParaRPr lang="en-US" sz="1200" kern="1200">
            <a:latin typeface="Gill Sans" panose="020B0502020104020203"/>
          </a:endParaRPr>
        </a:p>
      </dsp:txBody>
      <dsp:txXfrm>
        <a:off x="315239" y="5562086"/>
        <a:ext cx="4275017" cy="159828"/>
      </dsp:txXfrm>
    </dsp:sp>
    <dsp:sp modelId="{D4AC5C18-F3A7-4625-B25B-890F72BE3435}">
      <dsp:nvSpPr>
        <dsp:cNvPr id="0" name=""/>
        <dsp:cNvSpPr/>
      </dsp:nvSpPr>
      <dsp:spPr>
        <a:xfrm>
          <a:off x="0" y="5914160"/>
          <a:ext cx="6131871" cy="1512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24AC145-8724-40D6-AF98-FB535C8A10AF}">
      <dsp:nvSpPr>
        <dsp:cNvPr id="0" name=""/>
        <dsp:cNvSpPr/>
      </dsp:nvSpPr>
      <dsp:spPr>
        <a:xfrm>
          <a:off x="306593" y="5825600"/>
          <a:ext cx="4292309" cy="17712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a:latin typeface="Gill Sans" panose="020B0502020104020203"/>
            </a:rPr>
            <a:t>Retrospective </a:t>
          </a:r>
          <a:endParaRPr lang="en-US" sz="1200" kern="1200">
            <a:latin typeface="Gill Sans" panose="020B0502020104020203"/>
          </a:endParaRPr>
        </a:p>
      </dsp:txBody>
      <dsp:txXfrm>
        <a:off x="315239" y="5834246"/>
        <a:ext cx="4275017" cy="159828"/>
      </dsp:txXfrm>
    </dsp:sp>
    <dsp:sp modelId="{026BA116-168A-48C3-A9D0-E23C5E6A0F65}">
      <dsp:nvSpPr>
        <dsp:cNvPr id="0" name=""/>
        <dsp:cNvSpPr/>
      </dsp:nvSpPr>
      <dsp:spPr>
        <a:xfrm>
          <a:off x="0" y="6186320"/>
          <a:ext cx="6131871" cy="151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27402AB7-99DF-43EB-AFFE-55B4DB7CBD85}">
      <dsp:nvSpPr>
        <dsp:cNvPr id="0" name=""/>
        <dsp:cNvSpPr/>
      </dsp:nvSpPr>
      <dsp:spPr>
        <a:xfrm>
          <a:off x="306593" y="6097760"/>
          <a:ext cx="4292309" cy="1771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a:latin typeface="Gill Sans" panose="020B0502020104020203"/>
            </a:rPr>
            <a:t>Conclusion</a:t>
          </a:r>
          <a:endParaRPr lang="en-US" sz="1200" kern="1200">
            <a:latin typeface="Gill Sans" panose="020B0502020104020203"/>
          </a:endParaRPr>
        </a:p>
      </dsp:txBody>
      <dsp:txXfrm>
        <a:off x="315239" y="6106406"/>
        <a:ext cx="4275017" cy="159828"/>
      </dsp:txXfrm>
    </dsp:sp>
    <dsp:sp modelId="{0ED017B8-2D05-4C8D-BD41-2E06AC8346C5}">
      <dsp:nvSpPr>
        <dsp:cNvPr id="0" name=""/>
        <dsp:cNvSpPr/>
      </dsp:nvSpPr>
      <dsp:spPr>
        <a:xfrm>
          <a:off x="0" y="6458479"/>
          <a:ext cx="6131871" cy="151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3710ECD-4D6B-49DE-B6C1-A1E9352105A3}">
      <dsp:nvSpPr>
        <dsp:cNvPr id="0" name=""/>
        <dsp:cNvSpPr/>
      </dsp:nvSpPr>
      <dsp:spPr>
        <a:xfrm>
          <a:off x="306593" y="6369919"/>
          <a:ext cx="4292309" cy="17712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2239" tIns="0" rIns="162239" bIns="0" numCol="1" spcCol="1270" anchor="ctr" anchorCtr="0">
          <a:noAutofit/>
        </a:bodyPr>
        <a:lstStyle/>
        <a:p>
          <a:pPr marL="0" lvl="0" indent="0" algn="l" defTabSz="533400">
            <a:lnSpc>
              <a:spcPct val="90000"/>
            </a:lnSpc>
            <a:spcBef>
              <a:spcPct val="0"/>
            </a:spcBef>
            <a:spcAft>
              <a:spcPct val="35000"/>
            </a:spcAft>
            <a:buNone/>
          </a:pPr>
          <a:r>
            <a:rPr lang="en-US" sz="1200" b="0" i="0" kern="1200">
              <a:latin typeface="Gill Sans" panose="020B0502020104020203"/>
            </a:rPr>
            <a:t>Demo</a:t>
          </a:r>
          <a:endParaRPr lang="en-US" sz="1200" kern="1200">
            <a:latin typeface="Gill Sans" panose="020B0502020104020203"/>
          </a:endParaRPr>
        </a:p>
      </dsp:txBody>
      <dsp:txXfrm>
        <a:off x="315239" y="6378565"/>
        <a:ext cx="4275017" cy="159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11909-CC59-8D43-8F93-357E886E819B}">
      <dsp:nvSpPr>
        <dsp:cNvPr id="0" name=""/>
        <dsp:cNvSpPr/>
      </dsp:nvSpPr>
      <dsp:spPr>
        <a:xfrm>
          <a:off x="52" y="22813"/>
          <a:ext cx="4980843" cy="1155823"/>
        </a:xfrm>
        <a:prstGeom prst="rect">
          <a:avLst/>
        </a:prstGeom>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6"/>
        </a:lnRef>
        <a:fillRef idx="3">
          <a:schemeClr val="accent6"/>
        </a:fillRef>
        <a:effectRef idx="3">
          <a:schemeClr val="accent6"/>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ea typeface="Ebrima" panose="02000000000000000000" pitchFamily="2" charset="0"/>
              <a:cs typeface="Ebrima" panose="02000000000000000000" pitchFamily="2" charset="0"/>
            </a:rPr>
            <a:t>Functional Requirements</a:t>
          </a:r>
        </a:p>
      </dsp:txBody>
      <dsp:txXfrm>
        <a:off x="52" y="22813"/>
        <a:ext cx="4980843" cy="1155823"/>
      </dsp:txXfrm>
    </dsp:sp>
    <dsp:sp modelId="{38EF424C-9C25-CA43-89E3-89402ABE4376}">
      <dsp:nvSpPr>
        <dsp:cNvPr id="0" name=""/>
        <dsp:cNvSpPr/>
      </dsp:nvSpPr>
      <dsp:spPr>
        <a:xfrm>
          <a:off x="5082" y="1178637"/>
          <a:ext cx="4970782" cy="3149887"/>
        </a:xfrm>
        <a:prstGeom prst="rect">
          <a:avLst/>
        </a:prstGeom>
        <a:noFill/>
        <a:ln w="9525" cap="flat" cmpd="sng" algn="ctr">
          <a:solidFill>
            <a:schemeClr val="accent3"/>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3"/>
        </a:fontRef>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solidFill>
                <a:schemeClr val="tx1"/>
              </a:solidFill>
              <a:latin typeface="+mn-lt"/>
              <a:ea typeface="Ebrima" panose="02000000000000000000" pitchFamily="2" charset="0"/>
              <a:cs typeface="Ebrima" panose="02000000000000000000" pitchFamily="2" charset="0"/>
            </a:rPr>
            <a:t>Choosing options for programming languages C/C++, Java, Python and C#</a:t>
          </a:r>
        </a:p>
      </dsp:txBody>
      <dsp:txXfrm>
        <a:off x="5082" y="1178637"/>
        <a:ext cx="4970782" cy="3149887"/>
      </dsp:txXfrm>
    </dsp:sp>
    <dsp:sp modelId="{CD777DA4-EFA7-A740-BFD5-CB6BA406634F}">
      <dsp:nvSpPr>
        <dsp:cNvPr id="0" name=""/>
        <dsp:cNvSpPr/>
      </dsp:nvSpPr>
      <dsp:spPr>
        <a:xfrm>
          <a:off x="5678214" y="22813"/>
          <a:ext cx="4980843" cy="1155823"/>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2"/>
        </a:lnRef>
        <a:fillRef idx="3">
          <a:schemeClr val="accent2"/>
        </a:fillRef>
        <a:effectRef idx="3">
          <a:schemeClr val="accent2"/>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latin typeface="+mn-lt"/>
              <a:ea typeface="Ebrima" panose="02000000000000000000" pitchFamily="2" charset="0"/>
              <a:cs typeface="Ebrima" panose="02000000000000000000" pitchFamily="2" charset="0"/>
            </a:rPr>
            <a:t>Usability Requirements</a:t>
          </a:r>
        </a:p>
      </dsp:txBody>
      <dsp:txXfrm>
        <a:off x="5678214" y="22813"/>
        <a:ext cx="4980843" cy="1155823"/>
      </dsp:txXfrm>
    </dsp:sp>
    <dsp:sp modelId="{FE1B12C4-E884-F44A-A016-1AD1A9E53A63}">
      <dsp:nvSpPr>
        <dsp:cNvPr id="0" name=""/>
        <dsp:cNvSpPr/>
      </dsp:nvSpPr>
      <dsp:spPr>
        <a:xfrm>
          <a:off x="5678214" y="1178637"/>
          <a:ext cx="4980843" cy="3149887"/>
        </a:xfrm>
        <a:prstGeom prst="rect">
          <a:avLst/>
        </a:prstGeom>
        <a:noFill/>
        <a:ln w="9525" cap="flat" cmpd="sng" algn="ctr">
          <a:solidFill>
            <a:schemeClr val="accent2"/>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solidFill>
              <a:latin typeface="+mn-lt"/>
              <a:ea typeface="Ebrima" panose="02000000000000000000" pitchFamily="2" charset="0"/>
              <a:cs typeface="Ebrima" panose="02000000000000000000" pitchFamily="2" charset="0"/>
            </a:rPr>
            <a:t>Input code</a:t>
          </a:r>
        </a:p>
        <a:p>
          <a:pPr marL="228600" lvl="1" indent="-228600" algn="l" defTabSz="889000">
            <a:lnSpc>
              <a:spcPct val="90000"/>
            </a:lnSpc>
            <a:spcBef>
              <a:spcPct val="0"/>
            </a:spcBef>
            <a:spcAft>
              <a:spcPct val="15000"/>
            </a:spcAft>
            <a:buChar char="•"/>
          </a:pPr>
          <a:endParaRPr lang="en-US" sz="2000" kern="1200" dirty="0">
            <a:solidFill>
              <a:schemeClr val="tx1"/>
            </a:solidFill>
            <a:latin typeface="+mn-lt"/>
            <a:ea typeface="Ebrima" panose="02000000000000000000" pitchFamily="2" charset="0"/>
            <a:cs typeface="Ebrima" panose="02000000000000000000" pitchFamily="2"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ea typeface="Ebrima" panose="02000000000000000000" pitchFamily="2" charset="0"/>
              <a:cs typeface="Ebrima" panose="02000000000000000000" pitchFamily="2" charset="0"/>
            </a:rPr>
            <a:t>Compile code</a:t>
          </a:r>
        </a:p>
        <a:p>
          <a:pPr marL="228600" lvl="1" indent="-228600" algn="l" defTabSz="889000">
            <a:lnSpc>
              <a:spcPct val="90000"/>
            </a:lnSpc>
            <a:spcBef>
              <a:spcPct val="0"/>
            </a:spcBef>
            <a:spcAft>
              <a:spcPct val="15000"/>
            </a:spcAft>
            <a:buChar char="•"/>
          </a:pPr>
          <a:endParaRPr lang="en-US" sz="2000" kern="1200" dirty="0">
            <a:solidFill>
              <a:schemeClr val="tx1"/>
            </a:solidFill>
            <a:latin typeface="+mn-lt"/>
            <a:ea typeface="Ebrima" panose="02000000000000000000" pitchFamily="2" charset="0"/>
            <a:cs typeface="Ebrima" panose="02000000000000000000" pitchFamily="2"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ea typeface="Ebrima" panose="02000000000000000000" pitchFamily="2" charset="0"/>
              <a:cs typeface="Ebrima" panose="02000000000000000000" pitchFamily="2" charset="0"/>
            </a:rPr>
            <a:t>Display output</a:t>
          </a:r>
        </a:p>
        <a:p>
          <a:pPr marL="228600" lvl="1" indent="-228600" algn="l" defTabSz="889000">
            <a:lnSpc>
              <a:spcPct val="90000"/>
            </a:lnSpc>
            <a:spcBef>
              <a:spcPct val="0"/>
            </a:spcBef>
            <a:spcAft>
              <a:spcPct val="15000"/>
            </a:spcAft>
            <a:buChar char="•"/>
          </a:pPr>
          <a:endParaRPr lang="en-US" sz="2000" kern="1200" dirty="0">
            <a:solidFill>
              <a:schemeClr val="tx1"/>
            </a:solidFill>
            <a:latin typeface="+mn-lt"/>
            <a:ea typeface="Ebrima" panose="02000000000000000000" pitchFamily="2" charset="0"/>
            <a:cs typeface="Ebrima" panose="02000000000000000000" pitchFamily="2"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ea typeface="Ebrima" panose="02000000000000000000" pitchFamily="2" charset="0"/>
              <a:cs typeface="Ebrima" panose="02000000000000000000" pitchFamily="2" charset="0"/>
            </a:rPr>
            <a:t>Save/Share code</a:t>
          </a:r>
        </a:p>
        <a:p>
          <a:pPr marL="228600" lvl="1" indent="-228600" algn="l" defTabSz="889000">
            <a:lnSpc>
              <a:spcPct val="90000"/>
            </a:lnSpc>
            <a:spcBef>
              <a:spcPct val="0"/>
            </a:spcBef>
            <a:spcAft>
              <a:spcPct val="15000"/>
            </a:spcAft>
            <a:buChar char="•"/>
          </a:pPr>
          <a:endParaRPr lang="en-US" sz="2000" kern="1200" dirty="0">
            <a:solidFill>
              <a:schemeClr val="tx1"/>
            </a:solidFill>
            <a:latin typeface="+mn-lt"/>
            <a:ea typeface="Ebrima" panose="02000000000000000000" pitchFamily="2" charset="0"/>
            <a:cs typeface="Ebrima" panose="02000000000000000000" pitchFamily="2" charset="0"/>
          </a:endParaRPr>
        </a:p>
        <a:p>
          <a:pPr marL="228600" lvl="1" indent="-228600" algn="l" defTabSz="889000">
            <a:lnSpc>
              <a:spcPct val="90000"/>
            </a:lnSpc>
            <a:spcBef>
              <a:spcPct val="0"/>
            </a:spcBef>
            <a:spcAft>
              <a:spcPct val="15000"/>
            </a:spcAft>
            <a:buChar char="•"/>
          </a:pPr>
          <a:r>
            <a:rPr lang="en-US" sz="2000" kern="1200" dirty="0">
              <a:solidFill>
                <a:schemeClr val="tx1"/>
              </a:solidFill>
              <a:latin typeface="+mn-lt"/>
              <a:ea typeface="Ebrima" panose="02000000000000000000" pitchFamily="2" charset="0"/>
              <a:cs typeface="Ebrima" panose="02000000000000000000" pitchFamily="2" charset="0"/>
            </a:rPr>
            <a:t>Download code</a:t>
          </a:r>
        </a:p>
      </dsp:txBody>
      <dsp:txXfrm>
        <a:off x="5678214" y="1178637"/>
        <a:ext cx="4980843" cy="31498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720A0-09F5-448A-A68F-15D1D7EB3829}">
      <dsp:nvSpPr>
        <dsp:cNvPr id="0" name=""/>
        <dsp:cNvSpPr/>
      </dsp:nvSpPr>
      <dsp:spPr>
        <a:xfrm>
          <a:off x="0" y="958"/>
          <a:ext cx="7457114" cy="413179"/>
        </a:xfrm>
        <a:prstGeom prst="roundRect">
          <a:avLst/>
        </a:prstGeom>
        <a:solidFill>
          <a:schemeClr val="accent1">
            <a:hueOff val="0"/>
            <a:satOff val="0"/>
            <a:lumOff val="0"/>
            <a:alpha val="2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AWS S3 Bucket</a:t>
          </a:r>
        </a:p>
      </dsp:txBody>
      <dsp:txXfrm>
        <a:off x="20170" y="21128"/>
        <a:ext cx="7416774" cy="372839"/>
      </dsp:txXfrm>
    </dsp:sp>
    <dsp:sp modelId="{FF53F4AE-F537-4916-B3E9-9B4B4D62E976}">
      <dsp:nvSpPr>
        <dsp:cNvPr id="0" name=""/>
        <dsp:cNvSpPr/>
      </dsp:nvSpPr>
      <dsp:spPr>
        <a:xfrm>
          <a:off x="0" y="414137"/>
          <a:ext cx="7457114" cy="227326"/>
        </a:xfrm>
        <a:prstGeom prst="rect">
          <a:avLst/>
        </a:prstGeom>
        <a:solidFill>
          <a:schemeClr val="accent1">
            <a:hueOff val="0"/>
            <a:satOff val="0"/>
            <a:lumOff val="0"/>
            <a:alpha val="2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effectLst>
                <a:outerShdw blurRad="50800" dist="38100" dir="2700000" algn="tl" rotWithShape="0">
                  <a:prstClr val="black">
                    <a:alpha val="40000"/>
                  </a:prstClr>
                </a:outerShdw>
              </a:effectLst>
            </a:rPr>
            <a:t>Easy to store and retrieve any amount of data at any time.</a:t>
          </a:r>
        </a:p>
      </dsp:txBody>
      <dsp:txXfrm>
        <a:off x="0" y="414137"/>
        <a:ext cx="7457114" cy="227326"/>
      </dsp:txXfrm>
    </dsp:sp>
    <dsp:sp modelId="{D976653E-E464-4ABA-B468-310DE4F160FC}">
      <dsp:nvSpPr>
        <dsp:cNvPr id="0" name=""/>
        <dsp:cNvSpPr/>
      </dsp:nvSpPr>
      <dsp:spPr>
        <a:xfrm>
          <a:off x="0" y="641463"/>
          <a:ext cx="7457114" cy="413179"/>
        </a:xfrm>
        <a:prstGeom prst="roundRect">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AWS EC2</a:t>
          </a:r>
        </a:p>
      </dsp:txBody>
      <dsp:txXfrm>
        <a:off x="20170" y="661633"/>
        <a:ext cx="7416774" cy="372839"/>
      </dsp:txXfrm>
    </dsp:sp>
    <dsp:sp modelId="{789CF18C-BD3E-49E8-88F7-35A75E329F9C}">
      <dsp:nvSpPr>
        <dsp:cNvPr id="0" name=""/>
        <dsp:cNvSpPr/>
      </dsp:nvSpPr>
      <dsp:spPr>
        <a:xfrm>
          <a:off x="0" y="1054642"/>
          <a:ext cx="7457114" cy="41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effectLst>
                <a:outerShdw blurRad="50800" dist="38100" dir="2700000" algn="tl" rotWithShape="0">
                  <a:prstClr val="black">
                    <a:alpha val="40000"/>
                  </a:prstClr>
                </a:outerShdw>
              </a:effectLst>
            </a:rPr>
            <a:t>EC2 provides you with complete control of your computing resources and lets you run on Amazon’s proven computing environment.</a:t>
          </a:r>
        </a:p>
      </dsp:txBody>
      <dsp:txXfrm>
        <a:off x="0" y="1054642"/>
        <a:ext cx="7457114" cy="418993"/>
      </dsp:txXfrm>
    </dsp:sp>
    <dsp:sp modelId="{87A2D7A3-48B4-4683-8542-95233940D6DC}">
      <dsp:nvSpPr>
        <dsp:cNvPr id="0" name=""/>
        <dsp:cNvSpPr/>
      </dsp:nvSpPr>
      <dsp:spPr>
        <a:xfrm>
          <a:off x="0" y="1473635"/>
          <a:ext cx="7457114" cy="413179"/>
        </a:xfrm>
        <a:prstGeom prst="roundRect">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AWS DynamoDB</a:t>
          </a:r>
        </a:p>
      </dsp:txBody>
      <dsp:txXfrm>
        <a:off x="20170" y="1493805"/>
        <a:ext cx="7416774" cy="372839"/>
      </dsp:txXfrm>
    </dsp:sp>
    <dsp:sp modelId="{416D6CCF-2FFA-4055-BAC2-352F718280FD}">
      <dsp:nvSpPr>
        <dsp:cNvPr id="0" name=""/>
        <dsp:cNvSpPr/>
      </dsp:nvSpPr>
      <dsp:spPr>
        <a:xfrm>
          <a:off x="0" y="1886814"/>
          <a:ext cx="7457114" cy="41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effectLst>
                <a:outerShdw blurRad="50800" dist="38100" dir="2700000" algn="tl" rotWithShape="0">
                  <a:prstClr val="black">
                    <a:alpha val="40000"/>
                  </a:prstClr>
                </a:outerShdw>
              </a:effectLst>
            </a:rPr>
            <a:t>DynamoDB is an Amazon Web Services database system that supports data structures and key-valued cloud services.</a:t>
          </a:r>
        </a:p>
      </dsp:txBody>
      <dsp:txXfrm>
        <a:off x="0" y="1886814"/>
        <a:ext cx="7457114" cy="418993"/>
      </dsp:txXfrm>
    </dsp:sp>
    <dsp:sp modelId="{F4616ED9-DCFC-473A-A04E-51E52561A22E}">
      <dsp:nvSpPr>
        <dsp:cNvPr id="0" name=""/>
        <dsp:cNvSpPr/>
      </dsp:nvSpPr>
      <dsp:spPr>
        <a:xfrm>
          <a:off x="0" y="2305807"/>
          <a:ext cx="7457114" cy="413179"/>
        </a:xfrm>
        <a:prstGeom prst="roundRect">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AWS IAM</a:t>
          </a:r>
        </a:p>
      </dsp:txBody>
      <dsp:txXfrm>
        <a:off x="20170" y="2325977"/>
        <a:ext cx="7416774" cy="372839"/>
      </dsp:txXfrm>
    </dsp:sp>
    <dsp:sp modelId="{A154D2E5-E973-466D-93B2-54C5D6072438}">
      <dsp:nvSpPr>
        <dsp:cNvPr id="0" name=""/>
        <dsp:cNvSpPr/>
      </dsp:nvSpPr>
      <dsp:spPr>
        <a:xfrm>
          <a:off x="0" y="2718986"/>
          <a:ext cx="7457114" cy="41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effectLst>
                <a:outerShdw blurRad="50800" dist="38100" dir="2700000" algn="tl" rotWithShape="0">
                  <a:prstClr val="black">
                    <a:alpha val="40000"/>
                  </a:prstClr>
                </a:outerShdw>
              </a:effectLst>
            </a:rPr>
            <a:t>AWS Identity and Access Management (IAM) enables you to manage access to AWS services and resources securely. </a:t>
          </a:r>
          <a:endParaRPr lang="en-US" sz="1600" kern="1200" dirty="0">
            <a:effectLst>
              <a:outerShdw blurRad="50800" dist="38100" dir="2700000" algn="tl" rotWithShape="0">
                <a:prstClr val="black">
                  <a:alpha val="40000"/>
                </a:prstClr>
              </a:outerShdw>
            </a:effectLst>
          </a:endParaRPr>
        </a:p>
      </dsp:txBody>
      <dsp:txXfrm>
        <a:off x="0" y="2718986"/>
        <a:ext cx="7457114" cy="418993"/>
      </dsp:txXfrm>
    </dsp:sp>
    <dsp:sp modelId="{AE03111B-EA81-4DC0-8D63-17451AFAA533}">
      <dsp:nvSpPr>
        <dsp:cNvPr id="0" name=""/>
        <dsp:cNvSpPr/>
      </dsp:nvSpPr>
      <dsp:spPr>
        <a:xfrm>
          <a:off x="0" y="3137979"/>
          <a:ext cx="7457114" cy="413179"/>
        </a:xfrm>
        <a:prstGeom prst="roundRect">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Authy</a:t>
          </a:r>
        </a:p>
      </dsp:txBody>
      <dsp:txXfrm>
        <a:off x="20170" y="3158149"/>
        <a:ext cx="7416774" cy="372839"/>
      </dsp:txXfrm>
    </dsp:sp>
    <dsp:sp modelId="{5855F935-B49F-4570-9B45-AC49D45F9A1F}">
      <dsp:nvSpPr>
        <dsp:cNvPr id="0" name=""/>
        <dsp:cNvSpPr/>
      </dsp:nvSpPr>
      <dsp:spPr>
        <a:xfrm>
          <a:off x="0" y="3551158"/>
          <a:ext cx="7457114" cy="227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effectLst>
                <a:outerShdw blurRad="50800" dist="38100" dir="2700000" algn="tl" rotWithShape="0">
                  <a:prstClr val="black">
                    <a:alpha val="40000"/>
                  </a:prstClr>
                </a:outerShdw>
              </a:effectLst>
            </a:rPr>
            <a:t>Authy is a two-factor authentication tool to provide security.</a:t>
          </a:r>
        </a:p>
      </dsp:txBody>
      <dsp:txXfrm>
        <a:off x="0" y="3551158"/>
        <a:ext cx="7457114" cy="227326"/>
      </dsp:txXfrm>
    </dsp:sp>
    <dsp:sp modelId="{71F4C33F-CEEE-43AC-BFA3-BC90B09B3CD9}">
      <dsp:nvSpPr>
        <dsp:cNvPr id="0" name=""/>
        <dsp:cNvSpPr/>
      </dsp:nvSpPr>
      <dsp:spPr>
        <a:xfrm>
          <a:off x="0" y="3778484"/>
          <a:ext cx="7457114" cy="413179"/>
        </a:xfrm>
        <a:prstGeom prst="roundRect">
          <a:avLst/>
        </a:prstGeom>
        <a:no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outerShdw blurRad="50800" dist="38100" dir="2700000" algn="tl" rotWithShape="0">
                  <a:prstClr val="black">
                    <a:alpha val="40000"/>
                  </a:prstClr>
                </a:outerShdw>
              </a:effectLst>
            </a:rPr>
            <a:t>Boto3</a:t>
          </a:r>
        </a:p>
      </dsp:txBody>
      <dsp:txXfrm>
        <a:off x="20170" y="3798654"/>
        <a:ext cx="7416774" cy="372839"/>
      </dsp:txXfrm>
    </dsp:sp>
    <dsp:sp modelId="{CC61A3EC-E93C-4E1A-A2BD-87154B5F1D92}">
      <dsp:nvSpPr>
        <dsp:cNvPr id="0" name=""/>
        <dsp:cNvSpPr/>
      </dsp:nvSpPr>
      <dsp:spPr>
        <a:xfrm>
          <a:off x="0" y="4191663"/>
          <a:ext cx="7457114" cy="41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676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effectLst>
                <a:outerShdw blurRad="50800" dist="38100" dir="2700000" algn="tl" rotWithShape="0">
                  <a:prstClr val="black">
                    <a:alpha val="40000"/>
                  </a:prstClr>
                </a:outerShdw>
              </a:effectLst>
            </a:rPr>
            <a:t>Boto3 is an AWS SDK for Python to manage AWS Services such as S3 bucket and EC2 instance.</a:t>
          </a:r>
        </a:p>
      </dsp:txBody>
      <dsp:txXfrm>
        <a:off x="0" y="4191663"/>
        <a:ext cx="7457114" cy="41899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76DE1-E83D-47FF-8FEF-A7E652C744AA}" type="datetimeFigureOut">
              <a:rPr lang="en-US" smtClean="0"/>
              <a:t>5/2/21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E46D3-52CB-41B8-90E3-11BAF0FB3F20}" type="slidenum">
              <a:rPr lang="en-US" smtClean="0"/>
              <a:t>‹#›</a:t>
            </a:fld>
            <a:endParaRPr lang="en-US"/>
          </a:p>
        </p:txBody>
      </p:sp>
    </p:spTree>
    <p:extLst>
      <p:ext uri="{BB962C8B-B14F-4D97-AF65-F5344CB8AC3E}">
        <p14:creationId xmlns:p14="http://schemas.microsoft.com/office/powerpoint/2010/main" val="274667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3271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51937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1535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28514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5/2/21</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5390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1467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80714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53741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58513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9702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5/2/21</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7742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5/2/21</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91857915"/>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6" r:id="rId6"/>
    <p:sldLayoutId id="2147483752" r:id="rId7"/>
    <p:sldLayoutId id="2147483753" r:id="rId8"/>
    <p:sldLayoutId id="2147483754" r:id="rId9"/>
    <p:sldLayoutId id="2147483755" r:id="rId10"/>
    <p:sldLayoutId id="2147483757"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sanath2097@gmail.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mailto:sanath2097@gmail.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team-1612301242434.atlassian.net/browse/ONCC-36?atlOrigin=eyJpIjoiOTgyYmRjNjhkMmQ2NDFkYTlkZDVmNWIwYTQ3MjVlZGMiLCJwIjoiaiJ9" TargetMode="External"/><Relationship Id="rId2" Type="http://schemas.openxmlformats.org/officeDocument/2006/relationships/hyperlink" Target="https://team-1612301242434.atlassian.net/browse/ONCC-26?atlOrigin=eyJpIjoiYjM5MTMzYzQxYjNjNDY0MWJkMmJlYmI1NTAzZDgyZjciLCJwIjoiaiJ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team-1612301242434.atlassian.net/browse/ONCC-63" TargetMode="External"/><Relationship Id="rId13" Type="http://schemas.openxmlformats.org/officeDocument/2006/relationships/hyperlink" Target="https://team-1612301242434.atlassian.net/browse/ONCC-61?atlOrigin=eyJpIjoiMjBhNWIzMmFjMjdiNGE1YzhhZTE4YmM0ZjA0MDM4ZWYiLCJwIjoiZXhjZWwtamlyYSJ9" TargetMode="External"/><Relationship Id="rId18" Type="http://schemas.openxmlformats.org/officeDocument/2006/relationships/hyperlink" Target="https://team-1612301242434.atlassian.net/browse/ONCC-28?atlOrigin=eyJpIjoiMjBhNWIzMmFjMjdiNGE1YzhhZTE4YmM0ZjA0MDM4ZWYiLCJwIjoiZXhjZWwtamlyYSJ9" TargetMode="External"/><Relationship Id="rId3" Type="http://schemas.openxmlformats.org/officeDocument/2006/relationships/hyperlink" Target="https://team-1612301242434.atlassian.net/browse/ONCC-43?atlOrigin=eyJpIjoiMjBhNWIzMmFjMjdiNGE1YzhhZTE4YmM0ZjA0MDM4ZWYiLCJwIjoiZXhjZWwtamlyYSJ9" TargetMode="External"/><Relationship Id="rId7" Type="http://schemas.openxmlformats.org/officeDocument/2006/relationships/hyperlink" Target="https://team-1612301242434.atlassian.net/browse/ONCC-53?atlOrigin=eyJpIjoiMjBhNWIzMmFjMjdiNGE1YzhhZTE4YmM0ZjA0MDM4ZWYiLCJwIjoiZXhjZWwtamlyYSJ9" TargetMode="External"/><Relationship Id="rId12" Type="http://schemas.openxmlformats.org/officeDocument/2006/relationships/hyperlink" Target="https://team-1612301242434.atlassian.net/browse/ONCC-46?atlOrigin=eyJpIjoiMjBhNWIzMmFjMjdiNGE1YzhhZTE4YmM0ZjA0MDM4ZWYiLCJwIjoiZXhjZWwtamlyYSJ9" TargetMode="External"/><Relationship Id="rId17" Type="http://schemas.openxmlformats.org/officeDocument/2006/relationships/hyperlink" Target="https://team-1612301242434.atlassian.net/browse/ONCC-45?atlOrigin=eyJpIjoiMjBhNWIzMmFjMjdiNGE1YzhhZTE4YmM0ZjA0MDM4ZWYiLCJwIjoiZXhjZWwtamlyYSJ9" TargetMode="External"/><Relationship Id="rId2" Type="http://schemas.openxmlformats.org/officeDocument/2006/relationships/hyperlink" Target="https://team-1612301242434.atlassian.net/browse/ONCC-36?atlOrigin=eyJpIjoiMjBhNWIzMmFjMjdiNGE1YzhhZTE4YmM0ZjA0MDM4ZWYiLCJwIjoiZXhjZWwtamlyYSJ9" TargetMode="External"/><Relationship Id="rId16" Type="http://schemas.openxmlformats.org/officeDocument/2006/relationships/hyperlink" Target="https://team-1612301242434.atlassian.net/browse/ONCC-40?atlOrigin=eyJpIjoiMjBhNWIzMmFjMjdiNGE1YzhhZTE4YmM0ZjA0MDM4ZWYiLCJwIjoiZXhjZWwtamlyYSJ9" TargetMode="External"/><Relationship Id="rId1" Type="http://schemas.openxmlformats.org/officeDocument/2006/relationships/slideLayout" Target="../slideLayouts/slideLayout2.xml"/><Relationship Id="rId6" Type="http://schemas.openxmlformats.org/officeDocument/2006/relationships/hyperlink" Target="https://team-1612301242434.atlassian.net/browse/ONCC-38?atlOrigin=eyJpIjoiMjBhNWIzMmFjMjdiNGE1YzhhZTE4YmM0ZjA0MDM4ZWYiLCJwIjoiZXhjZWwtamlyYSJ9" TargetMode="External"/><Relationship Id="rId11" Type="http://schemas.openxmlformats.org/officeDocument/2006/relationships/hyperlink" Target="https://team-1612301242434.atlassian.net/browse/ONCC-48?atlOrigin=eyJpIjoiMjBhNWIzMmFjMjdiNGE1YzhhZTE4YmM0ZjA0MDM4ZWYiLCJwIjoiZXhjZWwtamlyYSJ9" TargetMode="External"/><Relationship Id="rId5" Type="http://schemas.openxmlformats.org/officeDocument/2006/relationships/hyperlink" Target="https://team-1612301242434.atlassian.net/browse/ONCC-37?atlOrigin=eyJpIjoiMjBhNWIzMmFjMjdiNGE1YzhhZTE4YmM0ZjA0MDM4ZWYiLCJwIjoiZXhjZWwtamlyYSJ9" TargetMode="External"/><Relationship Id="rId15" Type="http://schemas.openxmlformats.org/officeDocument/2006/relationships/hyperlink" Target="https://team-1612301242434.atlassian.net/browse/ONCC-44?atlOrigin=eyJpIjoiMjBhNWIzMmFjMjdiNGE1YzhhZTE4YmM0ZjA0MDM4ZWYiLCJwIjoiZXhjZWwtamlyYSJ9" TargetMode="External"/><Relationship Id="rId10" Type="http://schemas.openxmlformats.org/officeDocument/2006/relationships/hyperlink" Target="https://team-1612301242434.atlassian.net/browse/ONCC-52?atlOrigin=eyJpIjoiMjBhNWIzMmFjMjdiNGE1YzhhZTE4YmM0ZjA0MDM4ZWYiLCJwIjoiZXhjZWwtamlyYSJ9" TargetMode="External"/><Relationship Id="rId19" Type="http://schemas.openxmlformats.org/officeDocument/2006/relationships/hyperlink" Target="https://team-1612301242434.atlassian.net/browse/ONCC-39?atlOrigin=eyJpIjoiMjBhNWIzMmFjMjdiNGE1YzhhZTE4YmM0ZjA0MDM4ZWYiLCJwIjoiZXhjZWwtamlyYSJ9" TargetMode="External"/><Relationship Id="rId4" Type="http://schemas.openxmlformats.org/officeDocument/2006/relationships/hyperlink" Target="https://team-1612301242434.atlassian.net/browse/ONCC-51?atlOrigin=eyJpIjoiMjBhNWIzMmFjMjdiNGE1YzhhZTE4YmM0ZjA0MDM4ZWYiLCJwIjoiZXhjZWwtamlyYSJ9" TargetMode="External"/><Relationship Id="rId9" Type="http://schemas.openxmlformats.org/officeDocument/2006/relationships/hyperlink" Target="https://team-1612301242434.atlassian.net/browse/ONCC-54?atlOrigin=eyJpIjoiMjBhNWIzMmFjMjdiNGE1YzhhZTE4YmM0ZjA0MDM4ZWYiLCJwIjoiZXhjZWwtamlyYSJ9" TargetMode="External"/><Relationship Id="rId14" Type="http://schemas.openxmlformats.org/officeDocument/2006/relationships/hyperlink" Target="https://team-1612301242434.atlassian.net/browse/ONCC-55?atlOrigin=eyJpIjoiMjBhNWIzMmFjMjdiNGE1YzhhZTE4YmM0ZjA0MDM4ZWYiLCJwIjoiZXhjZWwtamlyYSJ9"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team-1612301242434.atlassian.net/browse/ONCC-37?atlOrigin=eyJpIjoiMjBhNWIzMmFjMjdiNGE1YzhhZTE4YmM0ZjA0MDM4ZWYiLCJwIjoiZXhjZWwtamlyYSJ9" TargetMode="External"/><Relationship Id="rId2" Type="http://schemas.openxmlformats.org/officeDocument/2006/relationships/hyperlink" Target="https://team-1612301242434.atlassian.net/browse/ONCC-26?atlOrigin=eyJpIjoiYjM5MTMzYzQxYjNjNDY0MWJkMmJlYmI1NTAzZDgyZjciLCJwIjoiaiJ9"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team-1612301242434.atlassian.net/browse/ONCC-51?atlOrigin=eyJpIjoiMjBhNWIzMmFjMjdiNGE1YzhhZTE4YmM0ZjA0MDM4ZWYiLCJwIjoiZXhjZWwtamlyYSJ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team-1612301242434.atlassian.net/browse/ONCC-63" TargetMode="External"/><Relationship Id="rId13" Type="http://schemas.openxmlformats.org/officeDocument/2006/relationships/hyperlink" Target="https://team-1612301242434.atlassian.net/browse/ONCC-61?atlOrigin=eyJpIjoiMjBhNWIzMmFjMjdiNGE1YzhhZTE4YmM0ZjA0MDM4ZWYiLCJwIjoiZXhjZWwtamlyYSJ9" TargetMode="External"/><Relationship Id="rId18" Type="http://schemas.openxmlformats.org/officeDocument/2006/relationships/hyperlink" Target="https://team-1612301242434.atlassian.net/browse/ONCC-28?atlOrigin=eyJpIjoiMjBhNWIzMmFjMjdiNGE1YzhhZTE4YmM0ZjA0MDM4ZWYiLCJwIjoiZXhjZWwtamlyYSJ9" TargetMode="External"/><Relationship Id="rId3" Type="http://schemas.openxmlformats.org/officeDocument/2006/relationships/hyperlink" Target="https://team-1612301242434.atlassian.net/browse/ONCC-43?atlOrigin=eyJpIjoiMjBhNWIzMmFjMjdiNGE1YzhhZTE4YmM0ZjA0MDM4ZWYiLCJwIjoiZXhjZWwtamlyYSJ9" TargetMode="External"/><Relationship Id="rId7" Type="http://schemas.openxmlformats.org/officeDocument/2006/relationships/hyperlink" Target="https://team-1612301242434.atlassian.net/browse/ONCC-53?atlOrigin=eyJpIjoiMjBhNWIzMmFjMjdiNGE1YzhhZTE4YmM0ZjA0MDM4ZWYiLCJwIjoiZXhjZWwtamlyYSJ9" TargetMode="External"/><Relationship Id="rId12" Type="http://schemas.openxmlformats.org/officeDocument/2006/relationships/hyperlink" Target="https://team-1612301242434.atlassian.net/browse/ONCC-46?atlOrigin=eyJpIjoiMjBhNWIzMmFjMjdiNGE1YzhhZTE4YmM0ZjA0MDM4ZWYiLCJwIjoiZXhjZWwtamlyYSJ9" TargetMode="External"/><Relationship Id="rId17" Type="http://schemas.openxmlformats.org/officeDocument/2006/relationships/hyperlink" Target="https://team-1612301242434.atlassian.net/browse/ONCC-45?atlOrigin=eyJpIjoiMjBhNWIzMmFjMjdiNGE1YzhhZTE4YmM0ZjA0MDM4ZWYiLCJwIjoiZXhjZWwtamlyYSJ9" TargetMode="External"/><Relationship Id="rId2" Type="http://schemas.openxmlformats.org/officeDocument/2006/relationships/hyperlink" Target="https://team-1612301242434.atlassian.net/browse/ONCC-36?atlOrigin=eyJpIjoiMjBhNWIzMmFjMjdiNGE1YzhhZTE4YmM0ZjA0MDM4ZWYiLCJwIjoiZXhjZWwtamlyYSJ9" TargetMode="External"/><Relationship Id="rId16" Type="http://schemas.openxmlformats.org/officeDocument/2006/relationships/hyperlink" Target="https://team-1612301242434.atlassian.net/browse/ONCC-40?atlOrigin=eyJpIjoiMjBhNWIzMmFjMjdiNGE1YzhhZTE4YmM0ZjA0MDM4ZWYiLCJwIjoiZXhjZWwtamlyYSJ9" TargetMode="External"/><Relationship Id="rId1" Type="http://schemas.openxmlformats.org/officeDocument/2006/relationships/slideLayout" Target="../slideLayouts/slideLayout2.xml"/><Relationship Id="rId6" Type="http://schemas.openxmlformats.org/officeDocument/2006/relationships/hyperlink" Target="https://team-1612301242434.atlassian.net/browse/ONCC-38?atlOrigin=eyJpIjoiMjBhNWIzMmFjMjdiNGE1YzhhZTE4YmM0ZjA0MDM4ZWYiLCJwIjoiZXhjZWwtamlyYSJ9" TargetMode="External"/><Relationship Id="rId11" Type="http://schemas.openxmlformats.org/officeDocument/2006/relationships/hyperlink" Target="https://team-1612301242434.atlassian.net/browse/ONCC-48?atlOrigin=eyJpIjoiMjBhNWIzMmFjMjdiNGE1YzhhZTE4YmM0ZjA0MDM4ZWYiLCJwIjoiZXhjZWwtamlyYSJ9" TargetMode="External"/><Relationship Id="rId5" Type="http://schemas.openxmlformats.org/officeDocument/2006/relationships/hyperlink" Target="https://team-1612301242434.atlassian.net/browse/ONCC-37?atlOrigin=eyJpIjoiMjBhNWIzMmFjMjdiNGE1YzhhZTE4YmM0ZjA0MDM4ZWYiLCJwIjoiZXhjZWwtamlyYSJ9" TargetMode="External"/><Relationship Id="rId15" Type="http://schemas.openxmlformats.org/officeDocument/2006/relationships/hyperlink" Target="https://team-1612301242434.atlassian.net/browse/ONCC-44?atlOrigin=eyJpIjoiMjBhNWIzMmFjMjdiNGE1YzhhZTE4YmM0ZjA0MDM4ZWYiLCJwIjoiZXhjZWwtamlyYSJ9" TargetMode="External"/><Relationship Id="rId10" Type="http://schemas.openxmlformats.org/officeDocument/2006/relationships/hyperlink" Target="https://team-1612301242434.atlassian.net/browse/ONCC-52?atlOrigin=eyJpIjoiMjBhNWIzMmFjMjdiNGE1YzhhZTE4YmM0ZjA0MDM4ZWYiLCJwIjoiZXhjZWwtamlyYSJ9" TargetMode="External"/><Relationship Id="rId19" Type="http://schemas.openxmlformats.org/officeDocument/2006/relationships/hyperlink" Target="https://team-1612301242434.atlassian.net/browse/ONCC-39?atlOrigin=eyJpIjoiMjBhNWIzMmFjMjdiNGE1YzhhZTE4YmM0ZjA0MDM4ZWYiLCJwIjoiZXhjZWwtamlyYSJ9" TargetMode="External"/><Relationship Id="rId4" Type="http://schemas.openxmlformats.org/officeDocument/2006/relationships/hyperlink" Target="https://team-1612301242434.atlassian.net/browse/ONCC-51?atlOrigin=eyJpIjoiMjBhNWIzMmFjMjdiNGE1YzhhZTE4YmM0ZjA0MDM4ZWYiLCJwIjoiZXhjZWwtamlyYSJ9" TargetMode="External"/><Relationship Id="rId9" Type="http://schemas.openxmlformats.org/officeDocument/2006/relationships/hyperlink" Target="https://team-1612301242434.atlassian.net/browse/ONCC-54?atlOrigin=eyJpIjoiMjBhNWIzMmFjMjdiNGE1YzhhZTE4YmM0ZjA0MDM4ZWYiLCJwIjoiZXhjZWwtamlyYSJ9" TargetMode="External"/><Relationship Id="rId14" Type="http://schemas.openxmlformats.org/officeDocument/2006/relationships/hyperlink" Target="https://team-1612301242434.atlassian.net/browse/ONCC-55?atlOrigin=eyJpIjoiMjBhNWIzMmFjMjdiNGE1YzhhZTE4YmM0ZjA0MDM4ZWYiLCJwIjoiZXhjZWwtamlyYSJ9"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team-1612301242434.atlassian.net/browse/ONCC-66?atlOrigin=eyJpIjoiMjBhNWIzMmFjMjdiNGE1YzhhZTE4YmM0ZjA0MDM4ZWYiLCJwIjoiZXhjZWwtamlyYSJ9" TargetMode="External"/><Relationship Id="rId13" Type="http://schemas.openxmlformats.org/officeDocument/2006/relationships/hyperlink" Target="https://team-1612301242434.atlassian.net/browse/ONCC-57?atlOrigin=eyJpIjoiMjBhNWIzMmFjMjdiNGE1YzhhZTE4YmM0ZjA0MDM4ZWYiLCJwIjoiZXhjZWwtamlyYSJ9" TargetMode="External"/><Relationship Id="rId3" Type="http://schemas.openxmlformats.org/officeDocument/2006/relationships/hyperlink" Target="https://team-1612301242434.atlassian.net/browse/ONCC-69?atlOrigin=eyJpIjoiMjBhNWIzMmFjMjdiNGE1YzhhZTE4YmM0ZjA0MDM4ZWYiLCJwIjoiZXhjZWwtamlyYSJ9" TargetMode="External"/><Relationship Id="rId7" Type="http://schemas.openxmlformats.org/officeDocument/2006/relationships/hyperlink" Target="https://team-1612301242434.atlassian.net/browse/ONCC-67?atlOrigin=eyJpIjoiMjBhNWIzMmFjMjdiNGE1YzhhZTE4YmM0ZjA0MDM4ZWYiLCJwIjoiZXhjZWwtamlyYSJ9" TargetMode="External"/><Relationship Id="rId12" Type="http://schemas.openxmlformats.org/officeDocument/2006/relationships/hyperlink" Target="https://team-1612301242434.atlassian.net/browse/ONCC-58?atlOrigin=eyJpIjoiMjBhNWIzMmFjMjdiNGE1YzhhZTE4YmM0ZjA0MDM4ZWYiLCJwIjoiZXhjZWwtamlyYSJ9" TargetMode="External"/><Relationship Id="rId17" Type="http://schemas.openxmlformats.org/officeDocument/2006/relationships/hyperlink" Target="https://team-1612301242434.atlassian.net/browse/ONCC-47?atlOrigin=eyJpIjoiMjBhNWIzMmFjMjdiNGE1YzhhZTE4YmM0ZjA0MDM4ZWYiLCJwIjoiZXhjZWwtamlyYSJ9" TargetMode="External"/><Relationship Id="rId2" Type="http://schemas.openxmlformats.org/officeDocument/2006/relationships/hyperlink" Target="https://team-1612301242434.atlassian.net/browse/ONCC-56?atlOrigin=eyJpIjoiMjBhNWIzMmFjMjdiNGE1YzhhZTE4YmM0ZjA0MDM4ZWYiLCJwIjoiZXhjZWwtamlyYSJ9" TargetMode="External"/><Relationship Id="rId16" Type="http://schemas.openxmlformats.org/officeDocument/2006/relationships/hyperlink" Target="https://team-1612301242434.atlassian.net/browse/ONCC-41?atlOrigin=eyJpIjoiMjBhNWIzMmFjMjdiNGE1YzhhZTE4YmM0ZjA0MDM4ZWYiLCJwIjoiZXhjZWwtamlyYSJ9" TargetMode="External"/><Relationship Id="rId1" Type="http://schemas.openxmlformats.org/officeDocument/2006/relationships/slideLayout" Target="../slideLayouts/slideLayout2.xml"/><Relationship Id="rId6" Type="http://schemas.openxmlformats.org/officeDocument/2006/relationships/hyperlink" Target="https://team-1612301242434.atlassian.net/browse/ONCC-64?atlOrigin=eyJpIjoiMjBhNWIzMmFjMjdiNGE1YzhhZTE4YmM0ZjA0MDM4ZWYiLCJwIjoiZXhjZWwtamlyYSJ9" TargetMode="External"/><Relationship Id="rId11" Type="http://schemas.openxmlformats.org/officeDocument/2006/relationships/hyperlink" Target="https://team-1612301242434.atlassian.net/browse/ONCC-59?atlOrigin=eyJpIjoiMjBhNWIzMmFjMjdiNGE1YzhhZTE4YmM0ZjA0MDM4ZWYiLCJwIjoiZXhjZWwtamlyYSJ9" TargetMode="External"/><Relationship Id="rId5" Type="http://schemas.openxmlformats.org/officeDocument/2006/relationships/hyperlink" Target="https://team-1612301242434.atlassian.net/browse/ONCC-65?atlOrigin=eyJpIjoiMjBhNWIzMmFjMjdiNGE1YzhhZTE4YmM0ZjA0MDM4ZWYiLCJwIjoiZXhjZWwtamlyYSJ9" TargetMode="External"/><Relationship Id="rId15" Type="http://schemas.openxmlformats.org/officeDocument/2006/relationships/hyperlink" Target="https://team-1612301242434.atlassian.net/browse/ONCC-42?atlOrigin=eyJpIjoiMjBhNWIzMmFjMjdiNGE1YzhhZTE4YmM0ZjA0MDM4ZWYiLCJwIjoiZXhjZWwtamlyYSJ9" TargetMode="External"/><Relationship Id="rId10" Type="http://schemas.openxmlformats.org/officeDocument/2006/relationships/hyperlink" Target="https://team-1612301242434.atlassian.net/browse/ONCC-60?atlOrigin=eyJpIjoiMjBhNWIzMmFjMjdiNGE1YzhhZTE4YmM0ZjA0MDM4ZWYiLCJwIjoiZXhjZWwtamlyYSJ9" TargetMode="External"/><Relationship Id="rId4" Type="http://schemas.openxmlformats.org/officeDocument/2006/relationships/hyperlink" Target="https://team-1612301242434.atlassian.net/browse/ONCC-68?atlOrigin=eyJpIjoiMjBhNWIzMmFjMjdiNGE1YzhhZTE4YmM0ZjA0MDM4ZWYiLCJwIjoiZXhjZWwtamlyYSJ9" TargetMode="External"/><Relationship Id="rId9" Type="http://schemas.openxmlformats.org/officeDocument/2006/relationships/hyperlink" Target="https://team-1612301242434.atlassian.net/browse/ONCC-61?atlOrigin=eyJpIjoiMjBhNWIzMmFjMjdiNGE1YzhhZTE4YmM0ZjA0MDM4ZWYiLCJwIjoiZXhjZWwtamlyYSJ9" TargetMode="External"/><Relationship Id="rId14" Type="http://schemas.openxmlformats.org/officeDocument/2006/relationships/hyperlink" Target="https://team-1612301242434.atlassian.net/browse/ONCC-50?atlOrigin=eyJpIjoiMjBhNWIzMmFjMjdiNGE1YzhhZTE4YmM0ZjA0MDM4ZWYiLCJwIjoiZXhjZWwtamlyYSJ9"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team-1612301242434.atlassian.net/browse/ONCC-26?atlOrigin=eyJpIjoiYjM5MTMzYzQxYjNjNDY0MWJkMmJlYmI1NTAzZDgyZjciLCJwIjoiaiJ9"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5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4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g99356n/OnlineCC/wiki" TargetMode="External"/><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github.com/sg99356n/OnlineCC"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9BBCBAD-44F4-4E79-89B5-7E9423EF85D1}"/>
              </a:ext>
            </a:extLst>
          </p:cNvPr>
          <p:cNvSpPr>
            <a:spLocks noGrp="1"/>
          </p:cNvSpPr>
          <p:nvPr>
            <p:ph type="ctrTitle"/>
          </p:nvPr>
        </p:nvSpPr>
        <p:spPr>
          <a:xfrm>
            <a:off x="540000" y="540000"/>
            <a:ext cx="4500561" cy="4259814"/>
          </a:xfrm>
        </p:spPr>
        <p:txBody>
          <a:bodyPr>
            <a:normAutofit/>
          </a:bodyPr>
          <a:lstStyle/>
          <a:p>
            <a:r>
              <a:rPr lang="en-US" sz="6600" dirty="0">
                <a:ea typeface="Ebrima" panose="02000000000000000000" pitchFamily="2" charset="0"/>
                <a:cs typeface="Ebrima" panose="02000000000000000000" pitchFamily="2" charset="0"/>
                <a:sym typeface="Gill Sans"/>
              </a:rPr>
              <a:t>Online Cloud Compiler (ONCC)</a:t>
            </a:r>
            <a:endParaRPr lang="en-US" sz="6600" dirty="0"/>
          </a:p>
        </p:txBody>
      </p:sp>
      <p:sp>
        <p:nvSpPr>
          <p:cNvPr id="3" name="Subtitle 2">
            <a:extLst>
              <a:ext uri="{FF2B5EF4-FFF2-40B4-BE49-F238E27FC236}">
                <a16:creationId xmlns:a16="http://schemas.microsoft.com/office/drawing/2014/main" id="{D90B93DA-FDE6-4937-85C3-CC25F2F38047}"/>
              </a:ext>
            </a:extLst>
          </p:cNvPr>
          <p:cNvSpPr>
            <a:spLocks noGrp="1"/>
          </p:cNvSpPr>
          <p:nvPr>
            <p:ph type="subTitle" idx="1"/>
          </p:nvPr>
        </p:nvSpPr>
        <p:spPr>
          <a:xfrm>
            <a:off x="540000" y="4988476"/>
            <a:ext cx="4500561" cy="1320249"/>
          </a:xfrm>
        </p:spPr>
        <p:txBody>
          <a:bodyPr>
            <a:normAutofit/>
          </a:bodyPr>
          <a:lstStyle/>
          <a:p>
            <a:pPr lvl="0">
              <a:spcBef>
                <a:spcPts val="0"/>
              </a:spcBef>
              <a:buSzPts val="1700"/>
            </a:pPr>
            <a:r>
              <a:rPr lang="en-US" dirty="0">
                <a:ea typeface="Ebrima" panose="02000000000000000000" pitchFamily="2" charset="0"/>
                <a:cs typeface="Ebrima" panose="02000000000000000000" pitchFamily="2" charset="0"/>
                <a:sym typeface="Gill Sans"/>
              </a:rPr>
              <a:t>Capstone Project (CS691/CS692)</a:t>
            </a:r>
          </a:p>
          <a:p>
            <a:pPr lvl="0">
              <a:spcBef>
                <a:spcPts val="0"/>
              </a:spcBef>
              <a:buSzPts val="1700"/>
            </a:pPr>
            <a:endParaRPr lang="en-US" dirty="0">
              <a:ea typeface="Ebrima" panose="02000000000000000000" pitchFamily="2" charset="0"/>
              <a:cs typeface="Ebrima" panose="02000000000000000000" pitchFamily="2" charset="0"/>
              <a:sym typeface="Gill Sans"/>
            </a:endParaRPr>
          </a:p>
          <a:p>
            <a:pPr lvl="0">
              <a:spcBef>
                <a:spcPts val="0"/>
              </a:spcBef>
              <a:buSzPts val="1700"/>
            </a:pPr>
            <a:r>
              <a:rPr lang="en-US" dirty="0">
                <a:ea typeface="Ebrima" panose="02000000000000000000" pitchFamily="2" charset="0"/>
                <a:cs typeface="Ebrima" panose="02000000000000000000" pitchFamily="2" charset="0"/>
                <a:sym typeface="Gill Sans"/>
              </a:rPr>
              <a:t>Presented by </a:t>
            </a:r>
            <a:r>
              <a:rPr lang="en-US" b="1" dirty="0">
                <a:ea typeface="Ebrima" panose="02000000000000000000" pitchFamily="2" charset="0"/>
                <a:cs typeface="Ebrima" panose="02000000000000000000" pitchFamily="2" charset="0"/>
                <a:sym typeface="Gill Sans"/>
              </a:rPr>
              <a:t>Debug Entity</a:t>
            </a:r>
          </a:p>
          <a:p>
            <a:endParaRPr lang="en-US" dirty="0"/>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 name="Picture 3">
            <a:extLst>
              <a:ext uri="{FF2B5EF4-FFF2-40B4-BE49-F238E27FC236}">
                <a16:creationId xmlns:a16="http://schemas.microsoft.com/office/drawing/2014/main" id="{0E41F248-5271-4A51-92B3-297B8F6C90EB}"/>
              </a:ext>
            </a:extLst>
          </p:cNvPr>
          <p:cNvPicPr>
            <a:picLocks noChangeAspect="1"/>
          </p:cNvPicPr>
          <p:nvPr/>
        </p:nvPicPr>
        <p:blipFill rotWithShape="1">
          <a:blip r:embed="rId2"/>
          <a:srcRect l="20000" r="-1"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898710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fontScale="90000"/>
          </a:bodyPr>
          <a:lstStyle/>
          <a:p>
            <a:r>
              <a:rPr lang="en-US" sz="4800" dirty="0"/>
              <a:t>Front-end, Back-end and Database Technologies</a:t>
            </a:r>
          </a:p>
        </p:txBody>
      </p:sp>
      <p:grpSp>
        <p:nvGrpSpPr>
          <p:cNvPr id="4" name="Group 3">
            <a:extLst>
              <a:ext uri="{FF2B5EF4-FFF2-40B4-BE49-F238E27FC236}">
                <a16:creationId xmlns:a16="http://schemas.microsoft.com/office/drawing/2014/main" id="{7084294F-13F3-4318-BF7B-021E0B72C645}"/>
              </a:ext>
            </a:extLst>
          </p:cNvPr>
          <p:cNvGrpSpPr/>
          <p:nvPr/>
        </p:nvGrpSpPr>
        <p:grpSpPr>
          <a:xfrm>
            <a:off x="766445" y="1275639"/>
            <a:ext cx="10659110" cy="4728116"/>
            <a:chOff x="766445" y="1275639"/>
            <a:chExt cx="10659110" cy="4728116"/>
          </a:xfrm>
        </p:grpSpPr>
        <p:sp>
          <p:nvSpPr>
            <p:cNvPr id="8" name="Freeform: Shape 7">
              <a:extLst>
                <a:ext uri="{FF2B5EF4-FFF2-40B4-BE49-F238E27FC236}">
                  <a16:creationId xmlns:a16="http://schemas.microsoft.com/office/drawing/2014/main" id="{3A6DE523-0CD4-4A24-8435-11CE65394840}"/>
                </a:ext>
              </a:extLst>
            </p:cNvPr>
            <p:cNvSpPr/>
            <p:nvPr/>
          </p:nvSpPr>
          <p:spPr>
            <a:xfrm>
              <a:off x="766445" y="1275639"/>
              <a:ext cx="10659110" cy="1477536"/>
            </a:xfrm>
            <a:custGeom>
              <a:avLst/>
              <a:gdLst>
                <a:gd name="connsiteX0" fmla="*/ 0 w 10659110"/>
                <a:gd name="connsiteY0" fmla="*/ 147754 h 1477536"/>
                <a:gd name="connsiteX1" fmla="*/ 147754 w 10659110"/>
                <a:gd name="connsiteY1" fmla="*/ 0 h 1477536"/>
                <a:gd name="connsiteX2" fmla="*/ 10511356 w 10659110"/>
                <a:gd name="connsiteY2" fmla="*/ 0 h 1477536"/>
                <a:gd name="connsiteX3" fmla="*/ 10659110 w 10659110"/>
                <a:gd name="connsiteY3" fmla="*/ 147754 h 1477536"/>
                <a:gd name="connsiteX4" fmla="*/ 10659110 w 10659110"/>
                <a:gd name="connsiteY4" fmla="*/ 1329782 h 1477536"/>
                <a:gd name="connsiteX5" fmla="*/ 10511356 w 10659110"/>
                <a:gd name="connsiteY5" fmla="*/ 1477536 h 1477536"/>
                <a:gd name="connsiteX6" fmla="*/ 147754 w 10659110"/>
                <a:gd name="connsiteY6" fmla="*/ 1477536 h 1477536"/>
                <a:gd name="connsiteX7" fmla="*/ 0 w 10659110"/>
                <a:gd name="connsiteY7" fmla="*/ 1329782 h 1477536"/>
                <a:gd name="connsiteX8" fmla="*/ 0 w 10659110"/>
                <a:gd name="connsiteY8" fmla="*/ 147754 h 147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9110" h="1477536">
                  <a:moveTo>
                    <a:pt x="0" y="147754"/>
                  </a:moveTo>
                  <a:cubicBezTo>
                    <a:pt x="0" y="66152"/>
                    <a:pt x="66152" y="0"/>
                    <a:pt x="147754" y="0"/>
                  </a:cubicBezTo>
                  <a:lnTo>
                    <a:pt x="10511356" y="0"/>
                  </a:lnTo>
                  <a:cubicBezTo>
                    <a:pt x="10592958" y="0"/>
                    <a:pt x="10659110" y="66152"/>
                    <a:pt x="10659110" y="147754"/>
                  </a:cubicBezTo>
                  <a:lnTo>
                    <a:pt x="10659110" y="1329782"/>
                  </a:lnTo>
                  <a:cubicBezTo>
                    <a:pt x="10659110" y="1411384"/>
                    <a:pt x="10592958" y="1477536"/>
                    <a:pt x="10511356" y="1477536"/>
                  </a:cubicBezTo>
                  <a:lnTo>
                    <a:pt x="147754" y="1477536"/>
                  </a:lnTo>
                  <a:cubicBezTo>
                    <a:pt x="66152" y="1477536"/>
                    <a:pt x="0" y="1411384"/>
                    <a:pt x="0" y="1329782"/>
                  </a:cubicBezTo>
                  <a:lnTo>
                    <a:pt x="0" y="147754"/>
                  </a:lnTo>
                  <a:close/>
                </a:path>
              </a:pathLst>
            </a:custGeom>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txBody>
            <a:bodyPr spcFirstLastPara="0" vert="horz" wrap="square" lIns="2371015" tIns="91440" rIns="91441"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style the page contents and make the web application interactive.</a:t>
              </a:r>
            </a:p>
          </p:txBody>
        </p:sp>
        <p:sp>
          <p:nvSpPr>
            <p:cNvPr id="9" name="Rectangle: Rounded Corners 8">
              <a:extLst>
                <a:ext uri="{FF2B5EF4-FFF2-40B4-BE49-F238E27FC236}">
                  <a16:creationId xmlns:a16="http://schemas.microsoft.com/office/drawing/2014/main" id="{A73010C8-FA15-49DB-9728-878806BCFB85}"/>
                </a:ext>
              </a:extLst>
            </p:cNvPr>
            <p:cNvSpPr/>
            <p:nvPr/>
          </p:nvSpPr>
          <p:spPr>
            <a:xfrm>
              <a:off x="914198" y="1423392"/>
              <a:ext cx="2131822" cy="1182029"/>
            </a:xfrm>
            <a:prstGeom prst="roundRect">
              <a:avLst>
                <a:gd name="adj" fmla="val 10000"/>
              </a:avLst>
            </a:prstGeom>
            <a:blipFill>
              <a:blip r:embed="rId2">
                <a:extLst>
                  <a:ext uri="{28A0092B-C50C-407E-A947-70E740481C1C}">
                    <a14:useLocalDpi xmlns:a14="http://schemas.microsoft.com/office/drawing/2010/main" val="0"/>
                  </a:ext>
                </a:extLst>
              </a:blip>
              <a:srcRect/>
              <a:stretch>
                <a:fillRect l="-1000" r="-1000"/>
              </a:stretch>
            </a:blipFill>
          </p:spPr>
          <p:style>
            <a:lnRef idx="0">
              <a:schemeClr val="lt1">
                <a:hueOff val="0"/>
                <a:satOff val="0"/>
                <a:lumOff val="0"/>
                <a:alphaOff val="0"/>
              </a:schemeClr>
            </a:lnRef>
            <a:fillRef idx="1">
              <a:scrgbClr r="0" g="0" b="0"/>
            </a:fillRef>
            <a:effectRef idx="2">
              <a:schemeClr val="accent2">
                <a:tint val="50000"/>
                <a:alpha val="9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9672D3CB-449A-4BD4-BE4E-43B5E8EB9EF9}"/>
                </a:ext>
              </a:extLst>
            </p:cNvPr>
            <p:cNvSpPr/>
            <p:nvPr/>
          </p:nvSpPr>
          <p:spPr>
            <a:xfrm>
              <a:off x="766445" y="2900929"/>
              <a:ext cx="10659110" cy="1477536"/>
            </a:xfrm>
            <a:custGeom>
              <a:avLst/>
              <a:gdLst>
                <a:gd name="connsiteX0" fmla="*/ 0 w 10659110"/>
                <a:gd name="connsiteY0" fmla="*/ 147754 h 1477536"/>
                <a:gd name="connsiteX1" fmla="*/ 147754 w 10659110"/>
                <a:gd name="connsiteY1" fmla="*/ 0 h 1477536"/>
                <a:gd name="connsiteX2" fmla="*/ 10511356 w 10659110"/>
                <a:gd name="connsiteY2" fmla="*/ 0 h 1477536"/>
                <a:gd name="connsiteX3" fmla="*/ 10659110 w 10659110"/>
                <a:gd name="connsiteY3" fmla="*/ 147754 h 1477536"/>
                <a:gd name="connsiteX4" fmla="*/ 10659110 w 10659110"/>
                <a:gd name="connsiteY4" fmla="*/ 1329782 h 1477536"/>
                <a:gd name="connsiteX5" fmla="*/ 10511356 w 10659110"/>
                <a:gd name="connsiteY5" fmla="*/ 1477536 h 1477536"/>
                <a:gd name="connsiteX6" fmla="*/ 147754 w 10659110"/>
                <a:gd name="connsiteY6" fmla="*/ 1477536 h 1477536"/>
                <a:gd name="connsiteX7" fmla="*/ 0 w 10659110"/>
                <a:gd name="connsiteY7" fmla="*/ 1329782 h 1477536"/>
                <a:gd name="connsiteX8" fmla="*/ 0 w 10659110"/>
                <a:gd name="connsiteY8" fmla="*/ 147754 h 147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9110" h="1477536">
                  <a:moveTo>
                    <a:pt x="0" y="147754"/>
                  </a:moveTo>
                  <a:cubicBezTo>
                    <a:pt x="0" y="66152"/>
                    <a:pt x="66152" y="0"/>
                    <a:pt x="147754" y="0"/>
                  </a:cubicBezTo>
                  <a:lnTo>
                    <a:pt x="10511356" y="0"/>
                  </a:lnTo>
                  <a:cubicBezTo>
                    <a:pt x="10592958" y="0"/>
                    <a:pt x="10659110" y="66152"/>
                    <a:pt x="10659110" y="147754"/>
                  </a:cubicBezTo>
                  <a:lnTo>
                    <a:pt x="10659110" y="1329782"/>
                  </a:lnTo>
                  <a:cubicBezTo>
                    <a:pt x="10659110" y="1411384"/>
                    <a:pt x="10592958" y="1477536"/>
                    <a:pt x="10511356" y="1477536"/>
                  </a:cubicBezTo>
                  <a:lnTo>
                    <a:pt x="147754" y="1477536"/>
                  </a:lnTo>
                  <a:cubicBezTo>
                    <a:pt x="66152" y="1477536"/>
                    <a:pt x="0" y="1411384"/>
                    <a:pt x="0" y="1329782"/>
                  </a:cubicBezTo>
                  <a:lnTo>
                    <a:pt x="0" y="147754"/>
                  </a:lnTo>
                  <a:close/>
                </a:path>
              </a:pathLst>
            </a:custGeom>
          </p:spPr>
          <p:style>
            <a:lnRef idx="0">
              <a:schemeClr val="lt1">
                <a:hueOff val="0"/>
                <a:satOff val="0"/>
                <a:lumOff val="0"/>
                <a:alphaOff val="0"/>
              </a:schemeClr>
            </a:lnRef>
            <a:fillRef idx="3">
              <a:schemeClr val="accent2">
                <a:alpha val="90000"/>
                <a:hueOff val="0"/>
                <a:satOff val="0"/>
                <a:lumOff val="0"/>
                <a:alphaOff val="-20000"/>
              </a:schemeClr>
            </a:fillRef>
            <a:effectRef idx="2">
              <a:schemeClr val="accent2">
                <a:alpha val="90000"/>
                <a:hueOff val="0"/>
                <a:satOff val="0"/>
                <a:lumOff val="0"/>
                <a:alphaOff val="-20000"/>
              </a:schemeClr>
            </a:effectRef>
            <a:fontRef idx="minor">
              <a:schemeClr val="lt1"/>
            </a:fontRef>
          </p:style>
          <p:txBody>
            <a:bodyPr spcFirstLastPara="0" vert="horz" wrap="square" lIns="2371015" tIns="91440" rIns="91441" bIns="91440" numCol="1" spcCol="1270" anchor="ctr" anchorCtr="0">
              <a:noAutofit/>
            </a:bodyPr>
            <a:lstStyle/>
            <a:p>
              <a:pPr marL="0" lvl="0" indent="0" algn="l" defTabSz="1066800">
                <a:lnSpc>
                  <a:spcPct val="90000"/>
                </a:lnSpc>
                <a:spcBef>
                  <a:spcPct val="0"/>
                </a:spcBef>
                <a:spcAft>
                  <a:spcPct val="35000"/>
                </a:spcAft>
                <a:buNone/>
              </a:pPr>
              <a:r>
                <a:rPr lang="en-US" sz="2400" dirty="0"/>
                <a:t>A</a:t>
              </a:r>
              <a:r>
                <a:rPr lang="en-US" sz="2400" kern="1200" dirty="0"/>
                <a:t> lightweight framework to make web application creative and flexible in accessing.</a:t>
              </a:r>
            </a:p>
          </p:txBody>
        </p:sp>
        <p:sp>
          <p:nvSpPr>
            <p:cNvPr id="11" name="Rectangle: Rounded Corners 10">
              <a:extLst>
                <a:ext uri="{FF2B5EF4-FFF2-40B4-BE49-F238E27FC236}">
                  <a16:creationId xmlns:a16="http://schemas.microsoft.com/office/drawing/2014/main" id="{5D99C8D4-8DF3-41D6-9591-6B5762538474}"/>
                </a:ext>
              </a:extLst>
            </p:cNvPr>
            <p:cNvSpPr/>
            <p:nvPr/>
          </p:nvSpPr>
          <p:spPr>
            <a:xfrm>
              <a:off x="914198" y="3048682"/>
              <a:ext cx="2131822" cy="1182029"/>
            </a:xfrm>
            <a:prstGeom prst="roundRect">
              <a:avLst>
                <a:gd name="adj" fmla="val 10000"/>
              </a:avLst>
            </a:prstGeom>
            <a:blipFill dpi="0" rotWithShape="1">
              <a:blip r:embed="rId3">
                <a:extLst>
                  <a:ext uri="{28A0092B-C50C-407E-A947-70E740481C1C}">
                    <a14:useLocalDpi xmlns:a14="http://schemas.microsoft.com/office/drawing/2010/main" val="0"/>
                  </a:ext>
                </a:extLst>
              </a:blip>
              <a:srcRect/>
              <a:stretch>
                <a:fillRect l="-10978" t="-1065" r="-7130" b="-10542"/>
              </a:stretch>
            </a:blipFill>
          </p:spPr>
          <p:style>
            <a:lnRef idx="0">
              <a:schemeClr val="lt1">
                <a:hueOff val="0"/>
                <a:satOff val="0"/>
                <a:lumOff val="0"/>
                <a:alphaOff val="0"/>
              </a:schemeClr>
            </a:lnRef>
            <a:fillRef idx="1">
              <a:scrgbClr r="0" g="0" b="0"/>
            </a:fillRef>
            <a:effectRef idx="2">
              <a:schemeClr val="accent2">
                <a:tint val="50000"/>
                <a:alpha val="90000"/>
                <a:hueOff val="-8719"/>
                <a:satOff val="-1335"/>
                <a:lumOff val="4778"/>
                <a:alphaOff val="-2000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64FF0C66-F242-45E1-AEE6-2E8DFC61CCCA}"/>
                </a:ext>
              </a:extLst>
            </p:cNvPr>
            <p:cNvSpPr/>
            <p:nvPr/>
          </p:nvSpPr>
          <p:spPr>
            <a:xfrm>
              <a:off x="766445" y="4526219"/>
              <a:ext cx="10659110" cy="1477536"/>
            </a:xfrm>
            <a:custGeom>
              <a:avLst/>
              <a:gdLst>
                <a:gd name="connsiteX0" fmla="*/ 0 w 10659110"/>
                <a:gd name="connsiteY0" fmla="*/ 147754 h 1477536"/>
                <a:gd name="connsiteX1" fmla="*/ 147754 w 10659110"/>
                <a:gd name="connsiteY1" fmla="*/ 0 h 1477536"/>
                <a:gd name="connsiteX2" fmla="*/ 10511356 w 10659110"/>
                <a:gd name="connsiteY2" fmla="*/ 0 h 1477536"/>
                <a:gd name="connsiteX3" fmla="*/ 10659110 w 10659110"/>
                <a:gd name="connsiteY3" fmla="*/ 147754 h 1477536"/>
                <a:gd name="connsiteX4" fmla="*/ 10659110 w 10659110"/>
                <a:gd name="connsiteY4" fmla="*/ 1329782 h 1477536"/>
                <a:gd name="connsiteX5" fmla="*/ 10511356 w 10659110"/>
                <a:gd name="connsiteY5" fmla="*/ 1477536 h 1477536"/>
                <a:gd name="connsiteX6" fmla="*/ 147754 w 10659110"/>
                <a:gd name="connsiteY6" fmla="*/ 1477536 h 1477536"/>
                <a:gd name="connsiteX7" fmla="*/ 0 w 10659110"/>
                <a:gd name="connsiteY7" fmla="*/ 1329782 h 1477536"/>
                <a:gd name="connsiteX8" fmla="*/ 0 w 10659110"/>
                <a:gd name="connsiteY8" fmla="*/ 147754 h 147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59110" h="1477536">
                  <a:moveTo>
                    <a:pt x="0" y="147754"/>
                  </a:moveTo>
                  <a:cubicBezTo>
                    <a:pt x="0" y="66152"/>
                    <a:pt x="66152" y="0"/>
                    <a:pt x="147754" y="0"/>
                  </a:cubicBezTo>
                  <a:lnTo>
                    <a:pt x="10511356" y="0"/>
                  </a:lnTo>
                  <a:cubicBezTo>
                    <a:pt x="10592958" y="0"/>
                    <a:pt x="10659110" y="66152"/>
                    <a:pt x="10659110" y="147754"/>
                  </a:cubicBezTo>
                  <a:lnTo>
                    <a:pt x="10659110" y="1329782"/>
                  </a:lnTo>
                  <a:cubicBezTo>
                    <a:pt x="10659110" y="1411384"/>
                    <a:pt x="10592958" y="1477536"/>
                    <a:pt x="10511356" y="1477536"/>
                  </a:cubicBezTo>
                  <a:lnTo>
                    <a:pt x="147754" y="1477536"/>
                  </a:lnTo>
                  <a:cubicBezTo>
                    <a:pt x="66152" y="1477536"/>
                    <a:pt x="0" y="1411384"/>
                    <a:pt x="0" y="1329782"/>
                  </a:cubicBezTo>
                  <a:lnTo>
                    <a:pt x="0" y="147754"/>
                  </a:lnTo>
                  <a:close/>
                </a:path>
              </a:pathLst>
            </a:custGeom>
          </p:spPr>
          <p:style>
            <a:lnRef idx="0">
              <a:schemeClr val="lt1">
                <a:hueOff val="0"/>
                <a:satOff val="0"/>
                <a:lumOff val="0"/>
                <a:alphaOff val="0"/>
              </a:schemeClr>
            </a:lnRef>
            <a:fillRef idx="3">
              <a:schemeClr val="accent2">
                <a:alpha val="90000"/>
                <a:hueOff val="0"/>
                <a:satOff val="0"/>
                <a:lumOff val="0"/>
                <a:alphaOff val="-40000"/>
              </a:schemeClr>
            </a:fillRef>
            <a:effectRef idx="2">
              <a:schemeClr val="accent2">
                <a:alpha val="90000"/>
                <a:hueOff val="0"/>
                <a:satOff val="0"/>
                <a:lumOff val="0"/>
                <a:alphaOff val="-40000"/>
              </a:schemeClr>
            </a:effectRef>
            <a:fontRef idx="minor">
              <a:schemeClr val="lt1"/>
            </a:fontRef>
          </p:style>
          <p:txBody>
            <a:bodyPr spcFirstLastPara="0" vert="horz" wrap="square" lIns="2371015" tIns="91440" rIns="91441" bIns="91440" numCol="1" spcCol="1270" anchor="ctr" anchorCtr="0">
              <a:noAutofit/>
            </a:bodyPr>
            <a:lstStyle/>
            <a:p>
              <a:pPr marL="0" lvl="0" indent="0" algn="l" defTabSz="1066800">
                <a:lnSpc>
                  <a:spcPct val="90000"/>
                </a:lnSpc>
                <a:spcBef>
                  <a:spcPct val="0"/>
                </a:spcBef>
                <a:spcAft>
                  <a:spcPct val="35000"/>
                </a:spcAft>
                <a:buNone/>
              </a:pPr>
              <a:r>
                <a:rPr lang="en-US" sz="2400" dirty="0"/>
                <a:t>M</a:t>
              </a:r>
              <a:r>
                <a:rPr lang="en-US" sz="2400" kern="1200" dirty="0"/>
                <a:t>ongoDB is </a:t>
              </a:r>
              <a:r>
                <a:rPr lang="en-US" sz="2400" dirty="0"/>
                <a:t>NOSQL database,</a:t>
              </a:r>
              <a:r>
                <a:rPr lang="en-US" sz="2400" kern="1200" dirty="0"/>
                <a:t> more suitable with Python (flask), and fast to store and retrieve data from it.</a:t>
              </a:r>
            </a:p>
          </p:txBody>
        </p:sp>
        <p:sp>
          <p:nvSpPr>
            <p:cNvPr id="13" name="Rectangle: Rounded Corners 12">
              <a:extLst>
                <a:ext uri="{FF2B5EF4-FFF2-40B4-BE49-F238E27FC236}">
                  <a16:creationId xmlns:a16="http://schemas.microsoft.com/office/drawing/2014/main" id="{1023C099-91D1-4DA6-8487-605B6DF1A70F}"/>
                </a:ext>
              </a:extLst>
            </p:cNvPr>
            <p:cNvSpPr/>
            <p:nvPr/>
          </p:nvSpPr>
          <p:spPr>
            <a:xfrm>
              <a:off x="914198" y="4673973"/>
              <a:ext cx="2131822" cy="1182029"/>
            </a:xfrm>
            <a:prstGeom prst="roundRect">
              <a:avLst>
                <a:gd name="adj" fmla="val 10000"/>
              </a:avLst>
            </a:prstGeom>
            <a:blipFill dpi="0" rotWithShape="1">
              <a:blip r:embed="rId4">
                <a:extLst>
                  <a:ext uri="{BEBA8EAE-BF5A-486C-A8C5-ECC9F3942E4B}">
                    <a14:imgProps xmlns:a14="http://schemas.microsoft.com/office/drawing/2010/main">
                      <a14:imgLayer r:embed="rId5">
                        <a14:imgEffect>
                          <a14:sharpenSoften amount="90000"/>
                        </a14:imgEffect>
                      </a14:imgLayer>
                    </a14:imgProps>
                  </a:ext>
                  <a:ext uri="{28A0092B-C50C-407E-A947-70E740481C1C}">
                    <a14:useLocalDpi xmlns:a14="http://schemas.microsoft.com/office/drawing/2010/main" val="0"/>
                  </a:ext>
                </a:extLst>
              </a:blip>
              <a:srcRect/>
              <a:stretch>
                <a:fillRect t="-23132" b="-25542"/>
              </a:stretch>
            </a:blipFill>
          </p:spPr>
          <p:style>
            <a:lnRef idx="0">
              <a:schemeClr val="lt1">
                <a:hueOff val="0"/>
                <a:satOff val="0"/>
                <a:lumOff val="0"/>
                <a:alphaOff val="0"/>
              </a:schemeClr>
            </a:lnRef>
            <a:fillRef idx="1">
              <a:scrgbClr r="0" g="0" b="0"/>
            </a:fillRef>
            <a:effectRef idx="2">
              <a:schemeClr val="accent2">
                <a:tint val="50000"/>
                <a:alpha val="90000"/>
                <a:hueOff val="-17438"/>
                <a:satOff val="-2669"/>
                <a:lumOff val="9555"/>
                <a:alphaOff val="-4000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4121013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E326264-3679-44AF-B099-80AE644D5616}"/>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042" t="13704" r="14063" b="8148"/>
          <a:stretch/>
        </p:blipFill>
        <p:spPr>
          <a:xfrm>
            <a:off x="-1" y="0"/>
            <a:ext cx="12214571" cy="6858000"/>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AWS Services</a:t>
            </a:r>
          </a:p>
        </p:txBody>
      </p:sp>
      <p:graphicFrame>
        <p:nvGraphicFramePr>
          <p:cNvPr id="8" name="Diagram 7">
            <a:extLst>
              <a:ext uri="{FF2B5EF4-FFF2-40B4-BE49-F238E27FC236}">
                <a16:creationId xmlns:a16="http://schemas.microsoft.com/office/drawing/2014/main" id="{0F9B76B4-7513-4D73-81BF-84295EF5FA67}"/>
              </a:ext>
            </a:extLst>
          </p:cNvPr>
          <p:cNvGraphicFramePr/>
          <p:nvPr>
            <p:extLst>
              <p:ext uri="{D42A27DB-BD31-4B8C-83A1-F6EECF244321}">
                <p14:modId xmlns:p14="http://schemas.microsoft.com/office/powerpoint/2010/main" val="1916021887"/>
              </p:ext>
            </p:extLst>
          </p:nvPr>
        </p:nvGraphicFramePr>
        <p:xfrm>
          <a:off x="696286" y="1535184"/>
          <a:ext cx="7457114" cy="46116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3064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50862" y="2302086"/>
            <a:ext cx="4500561" cy="2241300"/>
          </a:xfrm>
        </p:spPr>
        <p:txBody>
          <a:bodyPr vert="horz" lIns="91440" tIns="45720" rIns="91440" bIns="45720" rtlCol="0" anchor="t">
            <a:noAutofit/>
          </a:bodyPr>
          <a:lstStyle/>
          <a:p>
            <a:r>
              <a:rPr lang="en-US" dirty="0"/>
              <a:t>Other</a:t>
            </a:r>
            <a:br>
              <a:rPr lang="en-US" dirty="0"/>
            </a:br>
            <a:r>
              <a:rPr lang="en-US" dirty="0"/>
              <a:t>Tools</a:t>
            </a:r>
            <a:endParaRPr lang="en-US" sz="7200" dirty="0"/>
          </a:p>
        </p:txBody>
      </p:sp>
      <p:sp>
        <p:nvSpPr>
          <p:cNvPr id="5" name="Rectangle: Rounded Corners 4">
            <a:extLst>
              <a:ext uri="{FF2B5EF4-FFF2-40B4-BE49-F238E27FC236}">
                <a16:creationId xmlns:a16="http://schemas.microsoft.com/office/drawing/2014/main" id="{2CCD4DAB-1CBC-49AE-9506-102536E5A3D7}"/>
              </a:ext>
            </a:extLst>
          </p:cNvPr>
          <p:cNvSpPr/>
          <p:nvPr/>
        </p:nvSpPr>
        <p:spPr>
          <a:xfrm>
            <a:off x="7140579" y="759755"/>
            <a:ext cx="2955921" cy="2247785"/>
          </a:xfrm>
          <a:prstGeom prst="roundRect">
            <a:avLst>
              <a:gd name="adj" fmla="val 10000"/>
            </a:avLst>
          </a:prstGeom>
          <a:blipFill rotWithShape="1">
            <a:blip r:embed="rId2">
              <a:extLst>
                <a:ext uri="{28A0092B-C50C-407E-A947-70E740481C1C}">
                  <a14:useLocalDpi xmlns:a14="http://schemas.microsoft.com/office/drawing/2010/main" val="0"/>
                </a:ext>
              </a:extLst>
            </a:blip>
            <a:srcRect/>
            <a:stretch>
              <a:fillRect t="-11000" b="-1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6" name="Rectangle: Rounded Corners 5">
            <a:extLst>
              <a:ext uri="{FF2B5EF4-FFF2-40B4-BE49-F238E27FC236}">
                <a16:creationId xmlns:a16="http://schemas.microsoft.com/office/drawing/2014/main" id="{A6B8E40A-C144-4B8E-A6E6-D50F52A3F1D1}"/>
              </a:ext>
            </a:extLst>
          </p:cNvPr>
          <p:cNvSpPr/>
          <p:nvPr/>
        </p:nvSpPr>
        <p:spPr>
          <a:xfrm>
            <a:off x="7140579" y="3850459"/>
            <a:ext cx="2955921" cy="2247785"/>
          </a:xfrm>
          <a:prstGeom prst="roundRect">
            <a:avLst>
              <a:gd name="adj" fmla="val 10000"/>
            </a:avLst>
          </a:prstGeom>
          <a:blipFill dpi="0" rotWithShape="1">
            <a:blip r:embed="rId3">
              <a:extLst>
                <a:ext uri="{28A0092B-C50C-407E-A947-70E740481C1C}">
                  <a14:useLocalDpi xmlns:a14="http://schemas.microsoft.com/office/drawing/2010/main" val="0"/>
                </a:ext>
              </a:extLst>
            </a:blip>
            <a:srcRect/>
            <a:stretch>
              <a:fillRect l="-3151" r="-4576"/>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756587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33" name="Rectangle 32">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7" name="Rectangle 36">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40000" y="179162"/>
            <a:ext cx="4500561" cy="4259814"/>
          </a:xfrm>
        </p:spPr>
        <p:txBody>
          <a:bodyPr vert="horz" lIns="91440" tIns="45720" rIns="91440" bIns="45720" rtlCol="0" anchor="b">
            <a:normAutofit/>
          </a:bodyPr>
          <a:lstStyle/>
          <a:p>
            <a:r>
              <a:rPr lang="en-US" sz="6200" dirty="0"/>
              <a:t>System Architecture</a:t>
            </a:r>
          </a:p>
        </p:txBody>
      </p:sp>
      <p:sp>
        <p:nvSpPr>
          <p:cNvPr id="44" name="Freeform: Shape 43">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CE976E2B-B11D-44ED-9C59-277D5AD22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453" y="549274"/>
            <a:ext cx="5298694" cy="5759451"/>
          </a:xfrm>
          <a:prstGeom prst="rect">
            <a:avLst/>
          </a:prstGeom>
        </p:spPr>
      </p:pic>
    </p:spTree>
    <p:extLst>
      <p:ext uri="{BB962C8B-B14F-4D97-AF65-F5344CB8AC3E}">
        <p14:creationId xmlns:p14="http://schemas.microsoft.com/office/powerpoint/2010/main" val="343548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33" name="Rectangle 32">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7" name="Rectangle 36">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40000" y="179162"/>
            <a:ext cx="4500561" cy="4259814"/>
          </a:xfrm>
        </p:spPr>
        <p:txBody>
          <a:bodyPr vert="horz" lIns="91440" tIns="45720" rIns="91440" bIns="45720" rtlCol="0" anchor="b">
            <a:normAutofit/>
          </a:bodyPr>
          <a:lstStyle/>
          <a:p>
            <a:r>
              <a:rPr lang="en-US" sz="6200" dirty="0"/>
              <a:t>Sequence</a:t>
            </a:r>
            <a:br>
              <a:rPr lang="en-US" sz="6200" dirty="0"/>
            </a:br>
            <a:r>
              <a:rPr lang="en-US" sz="6200" dirty="0"/>
              <a:t>Diagram</a:t>
            </a:r>
          </a:p>
        </p:txBody>
      </p:sp>
      <p:sp>
        <p:nvSpPr>
          <p:cNvPr id="44" name="Freeform: Shape 43">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hart&#10;&#10;Description automatically generated">
            <a:extLst>
              <a:ext uri="{FF2B5EF4-FFF2-40B4-BE49-F238E27FC236}">
                <a16:creationId xmlns:a16="http://schemas.microsoft.com/office/drawing/2014/main" id="{04B6E5DD-6DA0-4545-A84B-1F9DBFE14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915" y="-3601"/>
            <a:ext cx="7337614" cy="6868804"/>
          </a:xfrm>
          <a:prstGeom prst="rect">
            <a:avLst/>
          </a:prstGeom>
        </p:spPr>
      </p:pic>
    </p:spTree>
    <p:extLst>
      <p:ext uri="{BB962C8B-B14F-4D97-AF65-F5344CB8AC3E}">
        <p14:creationId xmlns:p14="http://schemas.microsoft.com/office/powerpoint/2010/main" val="79906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5"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33" name="Rectangle 32">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7" name="Rectangle 36">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342425" y="883686"/>
            <a:ext cx="4500561" cy="4259814"/>
          </a:xfrm>
        </p:spPr>
        <p:txBody>
          <a:bodyPr vert="horz" lIns="91440" tIns="45720" rIns="91440" bIns="45720" rtlCol="0" anchor="b">
            <a:normAutofit/>
          </a:bodyPr>
          <a:lstStyle/>
          <a:p>
            <a:r>
              <a:rPr lang="en-US" sz="6200" dirty="0"/>
              <a:t>AWS</a:t>
            </a:r>
            <a:br>
              <a:rPr lang="en-US" sz="6200" dirty="0"/>
            </a:br>
            <a:r>
              <a:rPr lang="en-US" sz="6200" dirty="0"/>
              <a:t>System</a:t>
            </a:r>
            <a:br>
              <a:rPr lang="en-US" sz="6200" dirty="0"/>
            </a:br>
            <a:r>
              <a:rPr lang="en-US" sz="6200" dirty="0"/>
              <a:t>Architecture</a:t>
            </a:r>
          </a:p>
        </p:txBody>
      </p:sp>
      <p:sp>
        <p:nvSpPr>
          <p:cNvPr id="44" name="Freeform: Shape 43">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hart&#10;&#10;Description automatically generated">
            <a:extLst>
              <a:ext uri="{FF2B5EF4-FFF2-40B4-BE49-F238E27FC236}">
                <a16:creationId xmlns:a16="http://schemas.microsoft.com/office/drawing/2014/main" id="{04B6E5DD-6DA0-4545-A84B-1F9DBFE146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915" y="-3602"/>
            <a:ext cx="7337614" cy="6948687"/>
          </a:xfrm>
          <a:prstGeom prst="rect">
            <a:avLst/>
          </a:prstGeom>
        </p:spPr>
      </p:pic>
    </p:spTree>
    <p:extLst>
      <p:ext uri="{BB962C8B-B14F-4D97-AF65-F5344CB8AC3E}">
        <p14:creationId xmlns:p14="http://schemas.microsoft.com/office/powerpoint/2010/main" val="1359188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C3F8-0CC8-8A45-8992-CB0B7A905AE6}"/>
              </a:ext>
            </a:extLst>
          </p:cNvPr>
          <p:cNvSpPr>
            <a:spLocks noGrp="1"/>
          </p:cNvSpPr>
          <p:nvPr>
            <p:ph type="title"/>
          </p:nvPr>
        </p:nvSpPr>
        <p:spPr>
          <a:xfrm>
            <a:off x="2000327" y="2766218"/>
            <a:ext cx="8191345" cy="1325563"/>
          </a:xfrm>
        </p:spPr>
        <p:txBody>
          <a:bodyPr>
            <a:normAutofit fontScale="90000"/>
          </a:bodyPr>
          <a:lstStyle/>
          <a:p>
            <a:pPr algn="ctr"/>
            <a:r>
              <a:rPr lang="en-US" dirty="0"/>
              <a:t>CS-691</a:t>
            </a:r>
            <a:br>
              <a:rPr lang="en-US" dirty="0"/>
            </a:br>
            <a:r>
              <a:rPr lang="en-US" dirty="0"/>
              <a:t>Sprint 1-4 Recap</a:t>
            </a:r>
            <a:br>
              <a:rPr lang="en-US" dirty="0"/>
            </a:br>
            <a:endParaRPr lang="en-US" dirty="0"/>
          </a:p>
        </p:txBody>
      </p:sp>
    </p:spTree>
    <p:extLst>
      <p:ext uri="{BB962C8B-B14F-4D97-AF65-F5344CB8AC3E}">
        <p14:creationId xmlns:p14="http://schemas.microsoft.com/office/powerpoint/2010/main" val="120029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1 Artifacts</a:t>
            </a:r>
          </a:p>
        </p:txBody>
      </p:sp>
      <p:graphicFrame>
        <p:nvGraphicFramePr>
          <p:cNvPr id="14" name="Table 4">
            <a:extLst>
              <a:ext uri="{FF2B5EF4-FFF2-40B4-BE49-F238E27FC236}">
                <a16:creationId xmlns:a16="http://schemas.microsoft.com/office/drawing/2014/main" id="{8E466D7D-A989-400F-AA9E-0D852F6AD521}"/>
              </a:ext>
            </a:extLst>
          </p:cNvPr>
          <p:cNvGraphicFramePr>
            <a:graphicFrameLocks noGrp="1"/>
          </p:cNvGraphicFramePr>
          <p:nvPr>
            <p:extLst>
              <p:ext uri="{D42A27DB-BD31-4B8C-83A1-F6EECF244321}">
                <p14:modId xmlns:p14="http://schemas.microsoft.com/office/powerpoint/2010/main" val="3100617928"/>
              </p:ext>
            </p:extLst>
          </p:nvPr>
        </p:nvGraphicFramePr>
        <p:xfrm>
          <a:off x="499236" y="1275639"/>
          <a:ext cx="7948079" cy="4854670"/>
        </p:xfrm>
        <a:graphic>
          <a:graphicData uri="http://schemas.openxmlformats.org/drawingml/2006/table">
            <a:tbl>
              <a:tblPr firstRow="1" bandRow="1">
                <a:tableStyleId>{284E427A-3D55-4303-BF80-6455036E1DE7}</a:tableStyleId>
              </a:tblPr>
              <a:tblGrid>
                <a:gridCol w="1135440">
                  <a:extLst>
                    <a:ext uri="{9D8B030D-6E8A-4147-A177-3AD203B41FA5}">
                      <a16:colId xmlns:a16="http://schemas.microsoft.com/office/drawing/2014/main" val="1376593588"/>
                    </a:ext>
                  </a:extLst>
                </a:gridCol>
                <a:gridCol w="1135440">
                  <a:extLst>
                    <a:ext uri="{9D8B030D-6E8A-4147-A177-3AD203B41FA5}">
                      <a16:colId xmlns:a16="http://schemas.microsoft.com/office/drawing/2014/main" val="691111395"/>
                    </a:ext>
                  </a:extLst>
                </a:gridCol>
                <a:gridCol w="1135440">
                  <a:extLst>
                    <a:ext uri="{9D8B030D-6E8A-4147-A177-3AD203B41FA5}">
                      <a16:colId xmlns:a16="http://schemas.microsoft.com/office/drawing/2014/main" val="2099292245"/>
                    </a:ext>
                  </a:extLst>
                </a:gridCol>
                <a:gridCol w="1135440">
                  <a:extLst>
                    <a:ext uri="{9D8B030D-6E8A-4147-A177-3AD203B41FA5}">
                      <a16:colId xmlns:a16="http://schemas.microsoft.com/office/drawing/2014/main" val="3821851058"/>
                    </a:ext>
                  </a:extLst>
                </a:gridCol>
                <a:gridCol w="1135440">
                  <a:extLst>
                    <a:ext uri="{9D8B030D-6E8A-4147-A177-3AD203B41FA5}">
                      <a16:colId xmlns:a16="http://schemas.microsoft.com/office/drawing/2014/main" val="655157681"/>
                    </a:ext>
                  </a:extLst>
                </a:gridCol>
                <a:gridCol w="920364">
                  <a:extLst>
                    <a:ext uri="{9D8B030D-6E8A-4147-A177-3AD203B41FA5}">
                      <a16:colId xmlns:a16="http://schemas.microsoft.com/office/drawing/2014/main" val="2141289210"/>
                    </a:ext>
                  </a:extLst>
                </a:gridCol>
                <a:gridCol w="1350515">
                  <a:extLst>
                    <a:ext uri="{9D8B030D-6E8A-4147-A177-3AD203B41FA5}">
                      <a16:colId xmlns:a16="http://schemas.microsoft.com/office/drawing/2014/main" val="3818268427"/>
                    </a:ext>
                  </a:extLst>
                </a:gridCol>
              </a:tblGrid>
              <a:tr h="737170">
                <a:tc>
                  <a:txBody>
                    <a:bodyPr/>
                    <a:lstStyle/>
                    <a:p>
                      <a:pPr algn="ctr"/>
                      <a:r>
                        <a:rPr lang="en-US" sz="1200" dirty="0"/>
                        <a:t>Issue Type</a:t>
                      </a:r>
                    </a:p>
                  </a:txBody>
                  <a:tcPr/>
                </a:tc>
                <a:tc>
                  <a:txBody>
                    <a:bodyPr/>
                    <a:lstStyle/>
                    <a:p>
                      <a:pPr algn="ctr"/>
                      <a:r>
                        <a:rPr lang="en-US" sz="1200" dirty="0"/>
                        <a:t>ID</a:t>
                      </a:r>
                    </a:p>
                  </a:txBody>
                  <a:tcPr/>
                </a:tc>
                <a:tc>
                  <a:txBody>
                    <a:bodyPr/>
                    <a:lstStyle/>
                    <a:p>
                      <a:pPr algn="ctr"/>
                      <a:r>
                        <a:rPr lang="en-US" sz="1200" dirty="0"/>
                        <a:t>Summary</a:t>
                      </a:r>
                    </a:p>
                  </a:txBody>
                  <a:tcPr/>
                </a:tc>
                <a:tc>
                  <a:txBody>
                    <a:bodyPr/>
                    <a:lstStyle/>
                    <a:p>
                      <a:pPr algn="ctr"/>
                      <a:r>
                        <a:rPr lang="en-US" sz="1200" dirty="0"/>
                        <a:t>Priority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Status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Expected Hours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Total Hours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(Completed)</a:t>
                      </a:r>
                    </a:p>
                  </a:txBody>
                  <a:tcPr/>
                </a:tc>
                <a:extLst>
                  <a:ext uri="{0D108BD9-81ED-4DB2-BD59-A6C34878D82A}">
                    <a16:rowId xmlns:a16="http://schemas.microsoft.com/office/drawing/2014/main" val="152257797"/>
                  </a:ext>
                </a:extLst>
              </a:tr>
              <a:tr h="737170">
                <a:tc>
                  <a:txBody>
                    <a:bodyPr/>
                    <a:lstStyle/>
                    <a:p>
                      <a:pPr algn="ctr"/>
                      <a:r>
                        <a:rPr lang="en-US" sz="1200" dirty="0"/>
                        <a:t>Task</a:t>
                      </a:r>
                    </a:p>
                  </a:txBody>
                  <a:tcPr/>
                </a:tc>
                <a:tc>
                  <a:txBody>
                    <a:bodyPr/>
                    <a:lstStyle/>
                    <a:p>
                      <a:pPr algn="ctr"/>
                      <a:r>
                        <a:rPr lang="en-US" sz="1200" dirty="0"/>
                        <a:t>ONCC-2</a:t>
                      </a:r>
                    </a:p>
                  </a:txBody>
                  <a:tcPr/>
                </a:tc>
                <a:tc>
                  <a:txBody>
                    <a:bodyPr/>
                    <a:lstStyle/>
                    <a:p>
                      <a:r>
                        <a:rPr lang="en-US" sz="1200" dirty="0"/>
                        <a:t>Requirement Gathering</a:t>
                      </a:r>
                    </a:p>
                  </a:txBody>
                  <a:tcPr/>
                </a:tc>
                <a:tc>
                  <a:txBody>
                    <a:bodyPr/>
                    <a:lstStyle/>
                    <a:p>
                      <a:pPr algn="ctr"/>
                      <a:r>
                        <a:rPr lang="en-US" sz="1200" dirty="0"/>
                        <a:t>High</a:t>
                      </a:r>
                    </a:p>
                  </a:txBody>
                  <a:tcPr/>
                </a:tc>
                <a:tc>
                  <a:txBody>
                    <a:bodyPr/>
                    <a:lstStyle/>
                    <a:p>
                      <a:pPr algn="ctr"/>
                      <a:r>
                        <a:rPr lang="en-US" sz="1200" dirty="0"/>
                        <a:t>Done</a:t>
                      </a:r>
                    </a:p>
                  </a:txBody>
                  <a:tcPr/>
                </a:tc>
                <a:tc>
                  <a:txBody>
                    <a:bodyPr/>
                    <a:lstStyle/>
                    <a:p>
                      <a:pPr algn="ctr"/>
                      <a:r>
                        <a:rPr lang="en-US" sz="1200" dirty="0"/>
                        <a:t>10</a:t>
                      </a:r>
                    </a:p>
                  </a:txBody>
                  <a:tcPr/>
                </a:tc>
                <a:tc>
                  <a:txBody>
                    <a:bodyPr/>
                    <a:lstStyle/>
                    <a:p>
                      <a:pPr algn="ctr"/>
                      <a:r>
                        <a:rPr lang="en-US" sz="1200" dirty="0"/>
                        <a:t>10</a:t>
                      </a:r>
                    </a:p>
                  </a:txBody>
                  <a:tcPr/>
                </a:tc>
                <a:extLst>
                  <a:ext uri="{0D108BD9-81ED-4DB2-BD59-A6C34878D82A}">
                    <a16:rowId xmlns:a16="http://schemas.microsoft.com/office/drawing/2014/main" val="3475594561"/>
                  </a:ext>
                </a:extLst>
              </a:tr>
              <a:tr h="523800">
                <a:tc>
                  <a:txBody>
                    <a:bodyPr/>
                    <a:lstStyle/>
                    <a:p>
                      <a:pPr algn="ctr"/>
                      <a:r>
                        <a:rPr lang="en-US" sz="1200" dirty="0"/>
                        <a:t>Task</a:t>
                      </a:r>
                    </a:p>
                  </a:txBody>
                  <a:tcPr/>
                </a:tc>
                <a:tc>
                  <a:txBody>
                    <a:bodyPr/>
                    <a:lstStyle/>
                    <a:p>
                      <a:pPr algn="ctr"/>
                      <a:r>
                        <a:rPr lang="en-US" sz="1200" dirty="0"/>
                        <a:t>ONCC-4</a:t>
                      </a:r>
                    </a:p>
                  </a:txBody>
                  <a:tcPr/>
                </a:tc>
                <a:tc>
                  <a:txBody>
                    <a:bodyPr/>
                    <a:lstStyle/>
                    <a:p>
                      <a:r>
                        <a:rPr lang="en-US" sz="1200" dirty="0"/>
                        <a:t>Project Planning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High</a:t>
                      </a:r>
                    </a:p>
                    <a:p>
                      <a:pPr algn="ctr"/>
                      <a:endParaRPr lang="en-US" sz="1200" dirty="0"/>
                    </a:p>
                  </a:txBody>
                  <a:tcPr/>
                </a:tc>
                <a:tc>
                  <a:txBody>
                    <a:bodyPr/>
                    <a:lstStyle/>
                    <a:p>
                      <a:pPr algn="ctr"/>
                      <a:r>
                        <a:rPr lang="en-US" sz="1200" dirty="0"/>
                        <a:t>Done</a:t>
                      </a:r>
                    </a:p>
                  </a:txBody>
                  <a:tcPr/>
                </a:tc>
                <a:tc>
                  <a:txBody>
                    <a:bodyPr/>
                    <a:lstStyle/>
                    <a:p>
                      <a:pPr algn="ctr"/>
                      <a:r>
                        <a:rPr lang="en-US" sz="1200" dirty="0"/>
                        <a:t>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a:t>
                      </a:r>
                    </a:p>
                    <a:p>
                      <a:pPr algn="ctr"/>
                      <a:endParaRPr lang="en-US" sz="1200" dirty="0"/>
                    </a:p>
                  </a:txBody>
                  <a:tcPr/>
                </a:tc>
                <a:extLst>
                  <a:ext uri="{0D108BD9-81ED-4DB2-BD59-A6C34878D82A}">
                    <a16:rowId xmlns:a16="http://schemas.microsoft.com/office/drawing/2014/main" val="266984601"/>
                  </a:ext>
                </a:extLst>
              </a:tr>
              <a:tr h="737170">
                <a:tc>
                  <a:txBody>
                    <a:bodyPr/>
                    <a:lstStyle/>
                    <a:p>
                      <a:pPr algn="ctr"/>
                      <a:r>
                        <a:rPr lang="en-US" sz="1200" dirty="0"/>
                        <a:t>Task</a:t>
                      </a:r>
                    </a:p>
                  </a:txBody>
                  <a:tcPr/>
                </a:tc>
                <a:tc>
                  <a:txBody>
                    <a:bodyPr/>
                    <a:lstStyle/>
                    <a:p>
                      <a:pPr algn="ctr"/>
                      <a:r>
                        <a:rPr lang="en-US" sz="1200" dirty="0"/>
                        <a:t>ONCC-1</a:t>
                      </a:r>
                    </a:p>
                  </a:txBody>
                  <a:tcPr/>
                </a:tc>
                <a:tc>
                  <a:txBody>
                    <a:bodyPr/>
                    <a:lstStyle/>
                    <a:p>
                      <a:r>
                        <a:rPr lang="en-US" sz="1200" dirty="0"/>
                        <a:t>Research on Project topics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Medium</a:t>
                      </a:r>
                    </a:p>
                  </a:txBody>
                  <a:tcPr/>
                </a:tc>
                <a:tc>
                  <a:txBody>
                    <a:bodyPr/>
                    <a:lstStyle/>
                    <a:p>
                      <a:pPr algn="ctr"/>
                      <a:r>
                        <a:rPr lang="en-US" sz="1200" dirty="0"/>
                        <a:t>Done</a:t>
                      </a:r>
                    </a:p>
                  </a:txBody>
                  <a:tcPr/>
                </a:tc>
                <a:tc>
                  <a:txBody>
                    <a:bodyPr/>
                    <a:lstStyle/>
                    <a:p>
                      <a:pPr algn="ctr"/>
                      <a:endParaRPr lang="en-US" sz="1200" dirty="0"/>
                    </a:p>
                    <a:p>
                      <a:pPr algn="ctr"/>
                      <a:r>
                        <a:rPr lang="en-US" sz="1200" dirty="0"/>
                        <a:t>20</a:t>
                      </a:r>
                    </a:p>
                  </a:txBody>
                  <a:tcPr/>
                </a:tc>
                <a:tc>
                  <a:txBody>
                    <a:bodyPr/>
                    <a:lstStyle/>
                    <a:p>
                      <a:pPr algn="ctr"/>
                      <a:endParaRPr lang="en-US" sz="12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20</a:t>
                      </a:r>
                    </a:p>
                    <a:p>
                      <a:pPr algn="ctr"/>
                      <a:endParaRPr lang="en-US" sz="1200" dirty="0"/>
                    </a:p>
                  </a:txBody>
                  <a:tcPr/>
                </a:tc>
                <a:extLst>
                  <a:ext uri="{0D108BD9-81ED-4DB2-BD59-A6C34878D82A}">
                    <a16:rowId xmlns:a16="http://schemas.microsoft.com/office/drawing/2014/main" val="1265045412"/>
                  </a:ext>
                </a:extLst>
              </a:tr>
              <a:tr h="952176">
                <a:tc>
                  <a:txBody>
                    <a:bodyPr/>
                    <a:lstStyle/>
                    <a:p>
                      <a:pPr algn="ctr"/>
                      <a:r>
                        <a:rPr lang="en-US" sz="1200" dirty="0"/>
                        <a:t>Task</a:t>
                      </a:r>
                    </a:p>
                  </a:txBody>
                  <a:tcPr/>
                </a:tc>
                <a:tc>
                  <a:txBody>
                    <a:bodyPr/>
                    <a:lstStyle/>
                    <a:p>
                      <a:pPr algn="ctr"/>
                      <a:r>
                        <a:rPr lang="en-US" sz="1200" dirty="0"/>
                        <a:t>ONCC-3</a:t>
                      </a:r>
                    </a:p>
                  </a:txBody>
                  <a:tcPr/>
                </a:tc>
                <a:tc>
                  <a:txBody>
                    <a:bodyPr/>
                    <a:lstStyle/>
                    <a:p>
                      <a:r>
                        <a:rPr lang="en-US" sz="1200" dirty="0"/>
                        <a:t>Discuss and Research Database Design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Medium</a:t>
                      </a:r>
                    </a:p>
                    <a:p>
                      <a:pPr algn="ctr"/>
                      <a:endParaRPr lang="en-US" sz="1200" dirty="0"/>
                    </a:p>
                  </a:txBody>
                  <a:tcPr/>
                </a:tc>
                <a:tc>
                  <a:txBody>
                    <a:bodyPr/>
                    <a:lstStyle/>
                    <a:p>
                      <a:pPr algn="ctr"/>
                      <a:r>
                        <a:rPr lang="en-US" sz="1200" dirty="0"/>
                        <a:t>In-Progress</a:t>
                      </a:r>
                    </a:p>
                  </a:txBody>
                  <a:tcPr/>
                </a:tc>
                <a:tc>
                  <a:txBody>
                    <a:bodyPr/>
                    <a:lstStyle/>
                    <a:p>
                      <a:pPr algn="ctr"/>
                      <a:r>
                        <a:rPr lang="en-US" sz="1200" dirty="0"/>
                        <a:t>6</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3</a:t>
                      </a:r>
                    </a:p>
                    <a:p>
                      <a:pPr algn="ctr"/>
                      <a:endParaRPr lang="en-US" sz="1200" dirty="0"/>
                    </a:p>
                  </a:txBody>
                  <a:tcPr/>
                </a:tc>
                <a:extLst>
                  <a:ext uri="{0D108BD9-81ED-4DB2-BD59-A6C34878D82A}">
                    <a16:rowId xmlns:a16="http://schemas.microsoft.com/office/drawing/2014/main" val="1682461446"/>
                  </a:ext>
                </a:extLst>
              </a:tr>
              <a:tr h="1167184">
                <a:tc>
                  <a:txBody>
                    <a:bodyPr/>
                    <a:lstStyle/>
                    <a:p>
                      <a:pPr algn="ctr"/>
                      <a:r>
                        <a:rPr lang="en-US" sz="1200" dirty="0"/>
                        <a:t>Task</a:t>
                      </a:r>
                    </a:p>
                  </a:txBody>
                  <a:tcPr/>
                </a:tc>
                <a:tc>
                  <a:txBody>
                    <a:bodyPr/>
                    <a:lstStyle/>
                    <a:p>
                      <a:pPr algn="ctr"/>
                      <a:r>
                        <a:rPr lang="en-US" sz="1200" dirty="0"/>
                        <a:t>ONCC-5</a:t>
                      </a:r>
                    </a:p>
                  </a:txBody>
                  <a:tcPr/>
                </a:tc>
                <a:tc>
                  <a:txBody>
                    <a:bodyPr/>
                    <a:lstStyle/>
                    <a:p>
                      <a:r>
                        <a:rPr lang="en-US" sz="1200" dirty="0"/>
                        <a:t>Task Allocation to each team member</a:t>
                      </a:r>
                    </a:p>
                  </a:txBody>
                  <a:tcPr/>
                </a:tc>
                <a:tc>
                  <a:txBody>
                    <a:bodyPr/>
                    <a:lstStyle/>
                    <a:p>
                      <a:pPr algn="ctr"/>
                      <a:r>
                        <a:rPr lang="en-US" sz="1200" dirty="0"/>
                        <a:t>Low</a:t>
                      </a:r>
                    </a:p>
                  </a:txBody>
                  <a:tcPr/>
                </a:tc>
                <a:tc>
                  <a:txBody>
                    <a:bodyPr/>
                    <a:lstStyle/>
                    <a:p>
                      <a:pPr algn="ctr"/>
                      <a:r>
                        <a:rPr lang="en-US" sz="1200" dirty="0"/>
                        <a:t>Done</a:t>
                      </a:r>
                    </a:p>
                  </a:txBody>
                  <a:tcPr/>
                </a:tc>
                <a:tc>
                  <a:txBody>
                    <a:bodyPr/>
                    <a:lstStyle/>
                    <a:p>
                      <a:pPr algn="ctr"/>
                      <a:r>
                        <a:rPr lang="en-US" sz="1200" dirty="0"/>
                        <a:t>4</a:t>
                      </a:r>
                    </a:p>
                  </a:txBody>
                  <a:tcPr/>
                </a:tc>
                <a:tc>
                  <a:txBody>
                    <a:bodyPr/>
                    <a:lstStyle/>
                    <a:p>
                      <a:pPr algn="ctr"/>
                      <a:r>
                        <a:rPr lang="en-US" sz="1200" dirty="0"/>
                        <a:t>4</a:t>
                      </a:r>
                    </a:p>
                  </a:txBody>
                  <a:tcPr/>
                </a:tc>
                <a:extLst>
                  <a:ext uri="{0D108BD9-81ED-4DB2-BD59-A6C34878D82A}">
                    <a16:rowId xmlns:a16="http://schemas.microsoft.com/office/drawing/2014/main" val="2945149209"/>
                  </a:ext>
                </a:extLst>
              </a:tr>
            </a:tbl>
          </a:graphicData>
        </a:graphic>
      </p:graphicFrame>
      <p:sp>
        <p:nvSpPr>
          <p:cNvPr id="15" name="TextBox 14">
            <a:extLst>
              <a:ext uri="{FF2B5EF4-FFF2-40B4-BE49-F238E27FC236}">
                <a16:creationId xmlns:a16="http://schemas.microsoft.com/office/drawing/2014/main" id="{AFEB788C-BDA3-4C14-9983-7421FF52DD12}"/>
              </a:ext>
            </a:extLst>
          </p:cNvPr>
          <p:cNvSpPr txBox="1"/>
          <p:nvPr/>
        </p:nvSpPr>
        <p:spPr>
          <a:xfrm>
            <a:off x="8447315" y="2967335"/>
            <a:ext cx="4000500" cy="923330"/>
          </a:xfrm>
          <a:prstGeom prst="rect">
            <a:avLst/>
          </a:prstGeom>
          <a:noFill/>
        </p:spPr>
        <p:txBody>
          <a:bodyPr wrap="square" rtlCol="0" anchor="ctr">
            <a:spAutoFit/>
          </a:bodyPr>
          <a:lstStyle/>
          <a:p>
            <a:r>
              <a:rPr lang="en-US" dirty="0"/>
              <a:t>Sprint 1 Goal:</a:t>
            </a:r>
          </a:p>
          <a:p>
            <a:pPr marL="285750" indent="-285750">
              <a:buFont typeface="Arial" panose="020B0604020202020204" pitchFamily="34" charset="0"/>
              <a:buChar char="•"/>
            </a:pPr>
            <a:r>
              <a:rPr lang="en-US" dirty="0"/>
              <a:t>Finalize project requirements</a:t>
            </a:r>
          </a:p>
          <a:p>
            <a:pPr marL="285750" indent="-285750">
              <a:buFont typeface="Arial" panose="020B0604020202020204" pitchFamily="34" charset="0"/>
              <a:buChar char="•"/>
            </a:pPr>
            <a:r>
              <a:rPr lang="en-US" dirty="0"/>
              <a:t>Assign tasks to team members</a:t>
            </a:r>
          </a:p>
        </p:txBody>
      </p:sp>
    </p:spTree>
    <p:extLst>
      <p:ext uri="{BB962C8B-B14F-4D97-AF65-F5344CB8AC3E}">
        <p14:creationId xmlns:p14="http://schemas.microsoft.com/office/powerpoint/2010/main" val="1031386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1 Hours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07777"/>
          </a:xfrm>
          <a:prstGeom prst="rect">
            <a:avLst/>
          </a:prstGeom>
          <a:noFill/>
        </p:spPr>
        <p:txBody>
          <a:bodyPr wrap="square" rtlCol="0">
            <a:spAutoFit/>
          </a:bodyPr>
          <a:lstStyle/>
          <a:p>
            <a:r>
              <a:rPr lang="en-US" dirty="0"/>
              <a:t>September 04, 2020 - October 18,2020</a:t>
            </a:r>
          </a:p>
        </p:txBody>
      </p:sp>
      <p:pic>
        <p:nvPicPr>
          <p:cNvPr id="6" name="Picture 5" descr="Chart, line chart&#10;&#10;Description automatically generated">
            <a:extLst>
              <a:ext uri="{FF2B5EF4-FFF2-40B4-BE49-F238E27FC236}">
                <a16:creationId xmlns:a16="http://schemas.microsoft.com/office/drawing/2014/main" id="{249A0743-BDBB-4490-822E-686C937FD5B0}"/>
              </a:ext>
            </a:extLst>
          </p:cNvPr>
          <p:cNvPicPr>
            <a:picLocks noChangeAspect="1"/>
          </p:cNvPicPr>
          <p:nvPr/>
        </p:nvPicPr>
        <p:blipFill rotWithShape="1">
          <a:blip r:embed="rId2"/>
          <a:srcRect l="7412" t="6372" r="4234" b="18492"/>
          <a:stretch/>
        </p:blipFill>
        <p:spPr>
          <a:xfrm>
            <a:off x="499236" y="1814286"/>
            <a:ext cx="6467621" cy="4674319"/>
          </a:xfrm>
          <a:prstGeom prst="rect">
            <a:avLst/>
          </a:prstGeom>
        </p:spPr>
      </p:pic>
      <p:sp>
        <p:nvSpPr>
          <p:cNvPr id="3" name="TextBox 2">
            <a:extLst>
              <a:ext uri="{FF2B5EF4-FFF2-40B4-BE49-F238E27FC236}">
                <a16:creationId xmlns:a16="http://schemas.microsoft.com/office/drawing/2014/main" id="{4E981EEC-B133-4300-861C-7A6D1E4E2EE4}"/>
              </a:ext>
            </a:extLst>
          </p:cNvPr>
          <p:cNvSpPr txBox="1"/>
          <p:nvPr/>
        </p:nvSpPr>
        <p:spPr>
          <a:xfrm>
            <a:off x="7126515" y="2720284"/>
            <a:ext cx="506548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used Excel sheet to express our burndown charts.</a:t>
            </a:r>
          </a:p>
          <a:p>
            <a:pPr marL="285750" indent="-285750">
              <a:buFont typeface="Arial" panose="020B0604020202020204" pitchFamily="34" charset="0"/>
              <a:buChar char="•"/>
            </a:pPr>
            <a:r>
              <a:rPr lang="en-US" dirty="0"/>
              <a:t>This chart is based on Total Hours</a:t>
            </a:r>
          </a:p>
          <a:p>
            <a:pPr marL="285750" indent="-285750">
              <a:buFont typeface="Arial" panose="020B0604020202020204" pitchFamily="34" charset="0"/>
              <a:buChar char="•"/>
            </a:pPr>
            <a:r>
              <a:rPr lang="en-US" dirty="0"/>
              <a:t>Expected Hours=48</a:t>
            </a:r>
          </a:p>
          <a:p>
            <a:pPr marL="285750" indent="-285750">
              <a:buFont typeface="Arial" panose="020B0604020202020204" pitchFamily="34" charset="0"/>
              <a:buChar char="•"/>
            </a:pPr>
            <a:r>
              <a:rPr lang="en-US" dirty="0"/>
              <a:t>Completed Hours=45 </a:t>
            </a:r>
          </a:p>
          <a:p>
            <a:pPr marL="285750" indent="-285750">
              <a:buFont typeface="Arial" panose="020B0604020202020204" pitchFamily="34" charset="0"/>
              <a:buChar char="•"/>
            </a:pPr>
            <a:r>
              <a:rPr lang="en-US" dirty="0"/>
              <a:t>Remaining Hours=3</a:t>
            </a:r>
          </a:p>
          <a:p>
            <a:pPr marL="285750" indent="-285750">
              <a:buFont typeface="Arial" panose="020B0604020202020204" pitchFamily="34" charset="0"/>
              <a:buChar char="•"/>
            </a:pPr>
            <a:r>
              <a:rPr lang="en-US" dirty="0"/>
              <a:t>Completed Artifacts (hours)= 94%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moved ONCC-3 task in Sprint-2</a:t>
            </a:r>
          </a:p>
          <a:p>
            <a:endParaRPr lang="en-US" dirty="0"/>
          </a:p>
        </p:txBody>
      </p:sp>
    </p:spTree>
    <p:extLst>
      <p:ext uri="{BB962C8B-B14F-4D97-AF65-F5344CB8AC3E}">
        <p14:creationId xmlns:p14="http://schemas.microsoft.com/office/powerpoint/2010/main" val="292332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table, Excel&#10;&#10;Description automatically generated">
            <a:extLst>
              <a:ext uri="{FF2B5EF4-FFF2-40B4-BE49-F238E27FC236}">
                <a16:creationId xmlns:a16="http://schemas.microsoft.com/office/drawing/2014/main" id="{1AB5C046-99BB-490E-AFE7-1B81B597F5AB}"/>
              </a:ext>
            </a:extLst>
          </p:cNvPr>
          <p:cNvPicPr>
            <a:picLocks noChangeAspect="1"/>
          </p:cNvPicPr>
          <p:nvPr/>
        </p:nvPicPr>
        <p:blipFill>
          <a:blip r:embed="rId2"/>
          <a:stretch>
            <a:fillRect/>
          </a:stretch>
        </p:blipFill>
        <p:spPr>
          <a:xfrm>
            <a:off x="499234" y="1814285"/>
            <a:ext cx="6489539" cy="4674319"/>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1 Burndown (Story Points)</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07777"/>
          </a:xfrm>
          <a:prstGeom prst="rect">
            <a:avLst/>
          </a:prstGeom>
          <a:noFill/>
        </p:spPr>
        <p:txBody>
          <a:bodyPr wrap="square" rtlCol="0">
            <a:spAutoFit/>
          </a:bodyPr>
          <a:lstStyle/>
          <a:p>
            <a:r>
              <a:rPr lang="en-US" dirty="0"/>
              <a:t>September 04, 2020 - October 18,2020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782112"/>
            <a:ext cx="5065485" cy="646331"/>
          </a:xfrm>
          <a:prstGeom prst="rect">
            <a:avLst/>
          </a:prstGeom>
          <a:noFill/>
        </p:spPr>
        <p:txBody>
          <a:bodyPr wrap="square" rtlCol="0">
            <a:spAutoFit/>
          </a:bodyPr>
          <a:lstStyle/>
          <a:p>
            <a:r>
              <a:rPr lang="en-US" dirty="0"/>
              <a:t>We don’t have any user stories for Sprint 1</a:t>
            </a:r>
          </a:p>
          <a:p>
            <a:r>
              <a:rPr lang="en-US" dirty="0"/>
              <a:t>Velocity =0</a:t>
            </a:r>
          </a:p>
        </p:txBody>
      </p:sp>
    </p:spTree>
    <p:extLst>
      <p:ext uri="{BB962C8B-B14F-4D97-AF65-F5344CB8AC3E}">
        <p14:creationId xmlns:p14="http://schemas.microsoft.com/office/powerpoint/2010/main" val="77911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Roles and Responsibilities</a:t>
            </a:r>
          </a:p>
        </p:txBody>
      </p:sp>
      <p:sp>
        <p:nvSpPr>
          <p:cNvPr id="9" name="TextBox 8">
            <a:extLst>
              <a:ext uri="{FF2B5EF4-FFF2-40B4-BE49-F238E27FC236}">
                <a16:creationId xmlns:a16="http://schemas.microsoft.com/office/drawing/2014/main" id="{6E21221D-A161-4029-851F-9F92F1093604}"/>
              </a:ext>
            </a:extLst>
          </p:cNvPr>
          <p:cNvSpPr txBox="1"/>
          <p:nvPr/>
        </p:nvSpPr>
        <p:spPr>
          <a:xfrm>
            <a:off x="1648457" y="1467100"/>
            <a:ext cx="4627962" cy="1200329"/>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Harshada Chaudhary:</a:t>
            </a:r>
          </a:p>
          <a:p>
            <a:r>
              <a:rPr lang="en-US" sz="1400" u="sng" dirty="0">
                <a:ln w="0"/>
                <a:effectLst>
                  <a:outerShdw blurRad="38100" dist="19050" dir="2700000" algn="tl" rotWithShape="0">
                    <a:schemeClr val="dk1">
                      <a:alpha val="40000"/>
                    </a:schemeClr>
                  </a:outerShdw>
                </a:effectLst>
              </a:rPr>
              <a:t>Frontend Developer/Designer</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Integrated HTML/CSS web pages in Flask</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Connected user database with Flask.</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Designed user interactions in web pages.</a:t>
            </a:r>
          </a:p>
        </p:txBody>
      </p:sp>
      <p:pic>
        <p:nvPicPr>
          <p:cNvPr id="15" name="Picture 14" descr="A person standing in front of a city skyline&#10;&#10;Description automatically generated with low confidence">
            <a:extLst>
              <a:ext uri="{FF2B5EF4-FFF2-40B4-BE49-F238E27FC236}">
                <a16:creationId xmlns:a16="http://schemas.microsoft.com/office/drawing/2014/main" id="{A3E5A1EC-3897-4C46-9656-AB4984C0B456}"/>
              </a:ext>
            </a:extLst>
          </p:cNvPr>
          <p:cNvPicPr>
            <a:picLocks noChangeAspect="1"/>
          </p:cNvPicPr>
          <p:nvPr/>
        </p:nvPicPr>
        <p:blipFill rotWithShape="1">
          <a:blip r:embed="rId2"/>
          <a:srcRect l="33089" t="25564" r="8624" b="-1"/>
          <a:stretch/>
        </p:blipFill>
        <p:spPr>
          <a:xfrm>
            <a:off x="104655" y="1386468"/>
            <a:ext cx="1409578" cy="13615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A picture containing outdoor, mountain, sky, person&#10;&#10;Description automatically generated">
            <a:extLst>
              <a:ext uri="{FF2B5EF4-FFF2-40B4-BE49-F238E27FC236}">
                <a16:creationId xmlns:a16="http://schemas.microsoft.com/office/drawing/2014/main" id="{BCC667EE-EDB8-4AE7-992A-C2EC6803CFC8}"/>
              </a:ext>
            </a:extLst>
          </p:cNvPr>
          <p:cNvPicPr>
            <a:picLocks noChangeAspect="1"/>
          </p:cNvPicPr>
          <p:nvPr/>
        </p:nvPicPr>
        <p:blipFill rotWithShape="1">
          <a:blip r:embed="rId3"/>
          <a:srcRect l="6287" r="10407"/>
          <a:stretch/>
        </p:blipFill>
        <p:spPr>
          <a:xfrm>
            <a:off x="10669773" y="1386467"/>
            <a:ext cx="1408176" cy="1361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Picture 16" descr="A person standing in front of a sign&#10;&#10;Description automatically generated with medium confidence">
            <a:extLst>
              <a:ext uri="{FF2B5EF4-FFF2-40B4-BE49-F238E27FC236}">
                <a16:creationId xmlns:a16="http://schemas.microsoft.com/office/drawing/2014/main" id="{D3CF4421-36B6-40C0-800C-81811DF80827}"/>
              </a:ext>
            </a:extLst>
          </p:cNvPr>
          <p:cNvPicPr>
            <a:picLocks noChangeAspect="1"/>
          </p:cNvPicPr>
          <p:nvPr/>
        </p:nvPicPr>
        <p:blipFill rotWithShape="1">
          <a:blip r:embed="rId4"/>
          <a:srcRect l="15230" t="13639" r="20149" b="52614"/>
          <a:stretch/>
        </p:blipFill>
        <p:spPr>
          <a:xfrm>
            <a:off x="10664735" y="3184099"/>
            <a:ext cx="1408176" cy="1361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descr="A picture containing text, person, people, group&#10;&#10;Description automatically generated">
            <a:extLst>
              <a:ext uri="{FF2B5EF4-FFF2-40B4-BE49-F238E27FC236}">
                <a16:creationId xmlns:a16="http://schemas.microsoft.com/office/drawing/2014/main" id="{43547C49-B366-4EC3-9DC1-6E011EDA0AC1}"/>
              </a:ext>
            </a:extLst>
          </p:cNvPr>
          <p:cNvPicPr>
            <a:picLocks noChangeAspect="1"/>
          </p:cNvPicPr>
          <p:nvPr/>
        </p:nvPicPr>
        <p:blipFill rotWithShape="1">
          <a:blip r:embed="rId5"/>
          <a:srcRect l="14467" t="6709" r="16255" b="17085"/>
          <a:stretch/>
        </p:blipFill>
        <p:spPr>
          <a:xfrm>
            <a:off x="104655" y="3184097"/>
            <a:ext cx="1373145" cy="13615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a:extLst>
              <a:ext uri="{FF2B5EF4-FFF2-40B4-BE49-F238E27FC236}">
                <a16:creationId xmlns:a16="http://schemas.microsoft.com/office/drawing/2014/main" id="{38489ED0-3C62-491D-B10D-96C71BB55D4F}"/>
              </a:ext>
            </a:extLst>
          </p:cNvPr>
          <p:cNvPicPr>
            <a:picLocks noChangeAspect="1"/>
          </p:cNvPicPr>
          <p:nvPr/>
        </p:nvPicPr>
        <p:blipFill rotWithShape="1">
          <a:blip r:embed="rId6">
            <a:extLst>
              <a:ext uri="{28A0092B-C50C-407E-A947-70E740481C1C}">
                <a14:useLocalDpi xmlns:a14="http://schemas.microsoft.com/office/drawing/2010/main" val="0"/>
              </a:ext>
            </a:extLst>
          </a:blip>
          <a:srcRect l="43429" t="40287" r="3753" b="30007"/>
          <a:stretch/>
        </p:blipFill>
        <p:spPr>
          <a:xfrm>
            <a:off x="69623" y="5088820"/>
            <a:ext cx="1408177" cy="1415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Box 20">
            <a:extLst>
              <a:ext uri="{FF2B5EF4-FFF2-40B4-BE49-F238E27FC236}">
                <a16:creationId xmlns:a16="http://schemas.microsoft.com/office/drawing/2014/main" id="{AA85A166-8D39-405D-96CC-698F8BA5E51C}"/>
              </a:ext>
            </a:extLst>
          </p:cNvPr>
          <p:cNvSpPr txBox="1"/>
          <p:nvPr/>
        </p:nvSpPr>
        <p:spPr>
          <a:xfrm>
            <a:off x="1648457" y="3264731"/>
            <a:ext cx="4627962" cy="1200329"/>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Ramesh </a:t>
            </a:r>
            <a:r>
              <a:rPr lang="en-US" sz="1600" b="1" dirty="0" err="1">
                <a:ln w="0"/>
                <a:solidFill>
                  <a:schemeClr val="accent2"/>
                </a:solidFill>
                <a:effectLst>
                  <a:outerShdw blurRad="38100" dist="19050" dir="2700000" algn="tl" rotWithShape="0">
                    <a:schemeClr val="dk1">
                      <a:alpha val="40000"/>
                    </a:schemeClr>
                  </a:outerShdw>
                </a:effectLst>
              </a:rPr>
              <a:t>Kyasaram</a:t>
            </a:r>
            <a:r>
              <a:rPr lang="en-US" sz="1600" b="1" dirty="0">
                <a:ln w="0"/>
                <a:solidFill>
                  <a:schemeClr val="accent2"/>
                </a:solidFill>
                <a:effectLst>
                  <a:outerShdw blurRad="38100" dist="19050" dir="2700000" algn="tl" rotWithShape="0">
                    <a:schemeClr val="dk1">
                      <a:alpha val="40000"/>
                    </a:schemeClr>
                  </a:outerShdw>
                </a:effectLst>
              </a:rPr>
              <a:t>:</a:t>
            </a:r>
          </a:p>
          <a:p>
            <a:r>
              <a:rPr lang="en-US" sz="1400" u="sng" dirty="0">
                <a:ln w="0"/>
                <a:effectLst>
                  <a:outerShdw blurRad="38100" dist="19050" dir="2700000" algn="tl" rotWithShape="0">
                    <a:schemeClr val="dk1">
                      <a:alpha val="40000"/>
                    </a:schemeClr>
                  </a:outerShdw>
                </a:effectLst>
              </a:rPr>
              <a:t>Frontend Developer/Tester</a:t>
            </a:r>
          </a:p>
          <a:p>
            <a:pPr marL="285750" indent="-285750">
              <a:buFont typeface="Arial" panose="020B0604020202020204" pitchFamily="34" charset="0"/>
              <a:buChar char="•"/>
            </a:pPr>
            <a:r>
              <a:rPr lang="en-US" sz="1400" dirty="0"/>
              <a:t>Designed web page layout in HTML/CSS.</a:t>
            </a:r>
          </a:p>
          <a:p>
            <a:pPr marL="285750" indent="-285750">
              <a:buFont typeface="Arial" panose="020B0604020202020204" pitchFamily="34" charset="0"/>
              <a:buChar char="•"/>
            </a:pPr>
            <a:r>
              <a:rPr lang="en-US" sz="1400" dirty="0"/>
              <a:t>Tested different complier modules.</a:t>
            </a:r>
          </a:p>
          <a:p>
            <a:pPr marL="285750" indent="-285750">
              <a:buFont typeface="Arial" panose="020B0604020202020204" pitchFamily="34" charset="0"/>
              <a:buChar char="•"/>
            </a:pPr>
            <a:r>
              <a:rPr lang="en-US" sz="1400" dirty="0"/>
              <a:t>Ensured quality of the developed product.</a:t>
            </a:r>
          </a:p>
        </p:txBody>
      </p:sp>
      <p:sp>
        <p:nvSpPr>
          <p:cNvPr id="22" name="TextBox 21">
            <a:extLst>
              <a:ext uri="{FF2B5EF4-FFF2-40B4-BE49-F238E27FC236}">
                <a16:creationId xmlns:a16="http://schemas.microsoft.com/office/drawing/2014/main" id="{41224EAC-4197-40C9-8B96-EBB3C452B844}"/>
              </a:ext>
            </a:extLst>
          </p:cNvPr>
          <p:cNvSpPr txBox="1"/>
          <p:nvPr/>
        </p:nvSpPr>
        <p:spPr>
          <a:xfrm>
            <a:off x="1648457" y="4963336"/>
            <a:ext cx="4627962" cy="1846659"/>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Sanath Gholap:</a:t>
            </a:r>
          </a:p>
          <a:p>
            <a:r>
              <a:rPr lang="en-US" sz="1400" u="sng" dirty="0">
                <a:ln w="0"/>
                <a:effectLst>
                  <a:outerShdw blurRad="38100" dist="19050" dir="2700000" algn="tl" rotWithShape="0">
                    <a:schemeClr val="dk1">
                      <a:alpha val="40000"/>
                    </a:schemeClr>
                  </a:outerShdw>
                </a:effectLst>
              </a:rPr>
              <a:t>Scrum Master/Tester</a:t>
            </a:r>
          </a:p>
          <a:p>
            <a:pPr marL="285750" indent="-285750">
              <a:buFont typeface="Arial" panose="020B0604020202020204" pitchFamily="34" charset="0"/>
              <a:buChar char="•"/>
            </a:pPr>
            <a:r>
              <a:rPr lang="en-US" sz="1400" dirty="0"/>
              <a:t>Conducted weekly standups with team members and delegated tasks.</a:t>
            </a:r>
          </a:p>
          <a:p>
            <a:pPr marL="285750" indent="-285750">
              <a:buFont typeface="Arial" panose="020B0604020202020204" pitchFamily="34" charset="0"/>
              <a:buChar char="•"/>
            </a:pPr>
            <a:r>
              <a:rPr lang="en-US" sz="1400" dirty="0"/>
              <a:t>Assisted team in documentation, handling GitHub related tasks.</a:t>
            </a:r>
          </a:p>
          <a:p>
            <a:pPr marL="285750" indent="-285750">
              <a:buFont typeface="Arial" panose="020B0604020202020204" pitchFamily="34" charset="0"/>
              <a:buChar char="•"/>
            </a:pPr>
            <a:r>
              <a:rPr lang="en-US" sz="1400" dirty="0"/>
              <a:t>Tested compiler modules and their integration with frontend.</a:t>
            </a:r>
          </a:p>
        </p:txBody>
      </p:sp>
      <p:sp>
        <p:nvSpPr>
          <p:cNvPr id="23" name="TextBox 22">
            <a:extLst>
              <a:ext uri="{FF2B5EF4-FFF2-40B4-BE49-F238E27FC236}">
                <a16:creationId xmlns:a16="http://schemas.microsoft.com/office/drawing/2014/main" id="{74CE8E2D-84B3-48C8-B5FA-AEBD8AD0B0C2}"/>
              </a:ext>
            </a:extLst>
          </p:cNvPr>
          <p:cNvSpPr txBox="1"/>
          <p:nvPr/>
        </p:nvSpPr>
        <p:spPr>
          <a:xfrm>
            <a:off x="6410643" y="1467100"/>
            <a:ext cx="4627962" cy="1846659"/>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Anchal Singh:</a:t>
            </a:r>
          </a:p>
          <a:p>
            <a:r>
              <a:rPr lang="en-US" sz="1400" u="sng" dirty="0">
                <a:ln w="0"/>
                <a:effectLst>
                  <a:outerShdw blurRad="38100" dist="19050" dir="2700000" algn="tl" rotWithShape="0">
                    <a:schemeClr val="dk1">
                      <a:alpha val="40000"/>
                    </a:schemeClr>
                  </a:outerShdw>
                </a:effectLst>
              </a:rPr>
              <a:t>Product Owner/Project Manager</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Defined stories and prioritized the product backlog.</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Evaluated product progress at each iteration.</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Maintained and authored technical documentation and GitHub.</a:t>
            </a:r>
          </a:p>
          <a:p>
            <a:pPr marL="285750" indent="-285750">
              <a:buFont typeface="Arial" panose="020B0604020202020204" pitchFamily="34" charset="0"/>
              <a:buChar char="•"/>
            </a:pPr>
            <a:endParaRPr lang="en-US" sz="1400" dirty="0">
              <a:ln w="0"/>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938BFFBE-DBDA-4379-B04C-21ECE7DBA14A}"/>
              </a:ext>
            </a:extLst>
          </p:cNvPr>
          <p:cNvSpPr txBox="1"/>
          <p:nvPr/>
        </p:nvSpPr>
        <p:spPr>
          <a:xfrm>
            <a:off x="6410643" y="3264730"/>
            <a:ext cx="4254092" cy="1200329"/>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Brandon Mercado:</a:t>
            </a:r>
          </a:p>
          <a:p>
            <a:r>
              <a:rPr lang="en-US" sz="1400" u="sng" dirty="0">
                <a:ln w="0"/>
                <a:effectLst>
                  <a:outerShdw blurRad="38100" dist="19050" dir="2700000" algn="tl" rotWithShape="0">
                    <a:schemeClr val="dk1">
                      <a:alpha val="40000"/>
                    </a:schemeClr>
                  </a:outerShdw>
                </a:effectLst>
              </a:rPr>
              <a:t>AWS Cloud Engineer, Solution Architect</a:t>
            </a:r>
          </a:p>
          <a:p>
            <a:pPr marL="285750" indent="-285750">
              <a:buFont typeface="Arial" panose="020B0604020202020204" pitchFamily="34" charset="0"/>
              <a:buChar char="•"/>
            </a:pPr>
            <a:r>
              <a:rPr lang="en-US" sz="1400" dirty="0">
                <a:ln w="0"/>
                <a:effectLst>
                  <a:outerShdw blurRad="38100" dist="19050" dir="2700000" algn="tl" rotWithShape="0">
                    <a:schemeClr val="dk1">
                      <a:alpha val="40000"/>
                    </a:schemeClr>
                  </a:outerShdw>
                </a:effectLst>
              </a:rPr>
              <a:t>Designed, managed and maintained technological duties associated with AWS Cloud.</a:t>
            </a:r>
          </a:p>
        </p:txBody>
      </p:sp>
      <p:pic>
        <p:nvPicPr>
          <p:cNvPr id="26" name="Picture 25" descr="A person standing in front of a sign&#10;&#10;Description automatically generated with medium confidence">
            <a:extLst>
              <a:ext uri="{FF2B5EF4-FFF2-40B4-BE49-F238E27FC236}">
                <a16:creationId xmlns:a16="http://schemas.microsoft.com/office/drawing/2014/main" id="{02A6E170-F588-49F1-A5DD-D5209161277F}"/>
              </a:ext>
            </a:extLst>
          </p:cNvPr>
          <p:cNvPicPr>
            <a:picLocks noChangeAspect="1"/>
          </p:cNvPicPr>
          <p:nvPr/>
        </p:nvPicPr>
        <p:blipFill rotWithShape="1">
          <a:blip r:embed="rId4"/>
          <a:srcRect l="15230" t="13639" r="20149" b="52614"/>
          <a:stretch/>
        </p:blipFill>
        <p:spPr>
          <a:xfrm>
            <a:off x="10664735" y="5142996"/>
            <a:ext cx="1408176" cy="13615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TextBox 26">
            <a:extLst>
              <a:ext uri="{FF2B5EF4-FFF2-40B4-BE49-F238E27FC236}">
                <a16:creationId xmlns:a16="http://schemas.microsoft.com/office/drawing/2014/main" id="{9ECE9171-38D4-4727-8E2E-C722AD2ED69E}"/>
              </a:ext>
            </a:extLst>
          </p:cNvPr>
          <p:cNvSpPr txBox="1"/>
          <p:nvPr/>
        </p:nvSpPr>
        <p:spPr>
          <a:xfrm>
            <a:off x="6447076" y="4968940"/>
            <a:ext cx="4627962" cy="1631216"/>
          </a:xfrm>
          <a:prstGeom prst="rect">
            <a:avLst/>
          </a:prstGeom>
          <a:noFill/>
          <a:ln>
            <a:noFill/>
          </a:ln>
        </p:spPr>
        <p:txBody>
          <a:bodyPr wrap="square" rtlCol="0">
            <a:spAutoFit/>
          </a:bodyPr>
          <a:lstStyle/>
          <a:p>
            <a:r>
              <a:rPr lang="en-US" sz="1600" b="1" dirty="0">
                <a:ln w="0"/>
                <a:solidFill>
                  <a:schemeClr val="accent2"/>
                </a:solidFill>
                <a:effectLst>
                  <a:outerShdw blurRad="38100" dist="19050" dir="2700000" algn="tl" rotWithShape="0">
                    <a:schemeClr val="dk1">
                      <a:alpha val="40000"/>
                    </a:schemeClr>
                  </a:outerShdw>
                </a:effectLst>
              </a:rPr>
              <a:t>Tushar </a:t>
            </a:r>
            <a:r>
              <a:rPr lang="en-US" sz="1600" b="1" dirty="0" err="1">
                <a:ln w="0"/>
                <a:solidFill>
                  <a:schemeClr val="accent2"/>
                </a:solidFill>
                <a:effectLst>
                  <a:outerShdw blurRad="38100" dist="19050" dir="2700000" algn="tl" rotWithShape="0">
                    <a:schemeClr val="dk1">
                      <a:alpha val="40000"/>
                    </a:schemeClr>
                  </a:outerShdw>
                </a:effectLst>
              </a:rPr>
              <a:t>Rakholiya</a:t>
            </a:r>
            <a:r>
              <a:rPr lang="en-US" sz="1600" b="1" dirty="0">
                <a:ln w="0"/>
                <a:solidFill>
                  <a:schemeClr val="accent2"/>
                </a:solidFill>
                <a:effectLst>
                  <a:outerShdw blurRad="38100" dist="19050" dir="2700000" algn="tl" rotWithShape="0">
                    <a:schemeClr val="dk1">
                      <a:alpha val="40000"/>
                    </a:schemeClr>
                  </a:outerShdw>
                </a:effectLst>
              </a:rPr>
              <a:t>:</a:t>
            </a:r>
          </a:p>
          <a:p>
            <a:r>
              <a:rPr lang="en-US" sz="1400" u="sng" dirty="0" err="1">
                <a:ln w="0"/>
                <a:effectLst>
                  <a:outerShdw blurRad="38100" dist="19050" dir="2700000" algn="tl" rotWithShape="0">
                    <a:schemeClr val="dk1">
                      <a:alpha val="40000"/>
                    </a:schemeClr>
                  </a:outerShdw>
                </a:effectLst>
              </a:rPr>
              <a:t>Fullstack</a:t>
            </a:r>
            <a:r>
              <a:rPr lang="en-US" sz="1400" u="sng" dirty="0">
                <a:ln w="0"/>
                <a:effectLst>
                  <a:outerShdw blurRad="38100" dist="19050" dir="2700000" algn="tl" rotWithShape="0">
                    <a:schemeClr val="dk1">
                      <a:alpha val="40000"/>
                    </a:schemeClr>
                  </a:outerShdw>
                </a:effectLst>
              </a:rPr>
              <a:t> Developer (Lead)</a:t>
            </a:r>
          </a:p>
          <a:p>
            <a:pPr marL="285750" indent="-285750">
              <a:buFont typeface="Arial" panose="020B0604020202020204" pitchFamily="34" charset="0"/>
              <a:buChar char="•"/>
            </a:pPr>
            <a:r>
              <a:rPr lang="en-US" sz="1400" dirty="0"/>
              <a:t>Researched and implemented backend technologies.</a:t>
            </a:r>
          </a:p>
          <a:p>
            <a:pPr marL="285750" indent="-285750">
              <a:buFont typeface="Arial" panose="020B0604020202020204" pitchFamily="34" charset="0"/>
              <a:buChar char="•"/>
            </a:pPr>
            <a:r>
              <a:rPr lang="en-US" sz="1400" dirty="0"/>
              <a:t>Monitored servers and databases for </a:t>
            </a:r>
          </a:p>
          <a:p>
            <a:r>
              <a:rPr lang="en-US" sz="1400" dirty="0"/>
              <a:t>      functionality.</a:t>
            </a:r>
          </a:p>
          <a:p>
            <a:pPr marL="285750" indent="-285750">
              <a:buFont typeface="Arial" panose="020B0604020202020204" pitchFamily="34" charset="0"/>
              <a:buChar char="•"/>
            </a:pPr>
            <a:r>
              <a:rPr lang="en-US" sz="1400" dirty="0"/>
              <a:t>Ensured responsiveness of application.</a:t>
            </a:r>
          </a:p>
        </p:txBody>
      </p:sp>
      <p:pic>
        <p:nvPicPr>
          <p:cNvPr id="29" name="Picture 28">
            <a:extLst>
              <a:ext uri="{FF2B5EF4-FFF2-40B4-BE49-F238E27FC236}">
                <a16:creationId xmlns:a16="http://schemas.microsoft.com/office/drawing/2014/main" id="{B382A78C-792C-49E8-A1CE-8349FE376A42}"/>
              </a:ext>
            </a:extLst>
          </p:cNvPr>
          <p:cNvPicPr>
            <a:picLocks noChangeAspect="1"/>
          </p:cNvPicPr>
          <p:nvPr/>
        </p:nvPicPr>
        <p:blipFill rotWithShape="1">
          <a:blip r:embed="rId7">
            <a:extLst>
              <a:ext uri="{28A0092B-C50C-407E-A947-70E740481C1C}">
                <a14:useLocalDpi xmlns:a14="http://schemas.microsoft.com/office/drawing/2010/main" val="0"/>
              </a:ext>
            </a:extLst>
          </a:blip>
          <a:srcRect l="11428" t="12500" r="16861" b="33717"/>
          <a:stretch/>
        </p:blipFill>
        <p:spPr>
          <a:xfrm>
            <a:off x="10664735" y="5088821"/>
            <a:ext cx="1408176" cy="1415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02009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A3CB0CB4-2CCE-4B1E-A4EC-8A7BFB59AA31}"/>
              </a:ext>
            </a:extLst>
          </p:cNvPr>
          <p:cNvGraphicFramePr>
            <a:graphicFrameLocks noGrp="1"/>
          </p:cNvGraphicFramePr>
          <p:nvPr>
            <p:extLst>
              <p:ext uri="{D42A27DB-BD31-4B8C-83A1-F6EECF244321}">
                <p14:modId xmlns:p14="http://schemas.microsoft.com/office/powerpoint/2010/main" val="2174213909"/>
              </p:ext>
            </p:extLst>
          </p:nvPr>
        </p:nvGraphicFramePr>
        <p:xfrm>
          <a:off x="499236" y="1275640"/>
          <a:ext cx="7948081" cy="4878419"/>
        </p:xfrm>
        <a:graphic>
          <a:graphicData uri="http://schemas.openxmlformats.org/drawingml/2006/table">
            <a:tbl>
              <a:tblPr firstRow="1" bandRow="1">
                <a:tableStyleId>{284E427A-3D55-4303-BF80-6455036E1DE7}</a:tableStyleId>
              </a:tblPr>
              <a:tblGrid>
                <a:gridCol w="894135">
                  <a:extLst>
                    <a:ext uri="{9D8B030D-6E8A-4147-A177-3AD203B41FA5}">
                      <a16:colId xmlns:a16="http://schemas.microsoft.com/office/drawing/2014/main" val="1376593588"/>
                    </a:ext>
                  </a:extLst>
                </a:gridCol>
                <a:gridCol w="972458">
                  <a:extLst>
                    <a:ext uri="{9D8B030D-6E8A-4147-A177-3AD203B41FA5}">
                      <a16:colId xmlns:a16="http://schemas.microsoft.com/office/drawing/2014/main" val="691111395"/>
                    </a:ext>
                  </a:extLst>
                </a:gridCol>
                <a:gridCol w="2046514">
                  <a:extLst>
                    <a:ext uri="{9D8B030D-6E8A-4147-A177-3AD203B41FA5}">
                      <a16:colId xmlns:a16="http://schemas.microsoft.com/office/drawing/2014/main" val="2099292245"/>
                    </a:ext>
                  </a:extLst>
                </a:gridCol>
                <a:gridCol w="885371">
                  <a:extLst>
                    <a:ext uri="{9D8B030D-6E8A-4147-A177-3AD203B41FA5}">
                      <a16:colId xmlns:a16="http://schemas.microsoft.com/office/drawing/2014/main" val="3821851058"/>
                    </a:ext>
                  </a:extLst>
                </a:gridCol>
                <a:gridCol w="798286">
                  <a:extLst>
                    <a:ext uri="{9D8B030D-6E8A-4147-A177-3AD203B41FA5}">
                      <a16:colId xmlns:a16="http://schemas.microsoft.com/office/drawing/2014/main" val="655157681"/>
                    </a:ext>
                  </a:extLst>
                </a:gridCol>
                <a:gridCol w="1045029">
                  <a:extLst>
                    <a:ext uri="{9D8B030D-6E8A-4147-A177-3AD203B41FA5}">
                      <a16:colId xmlns:a16="http://schemas.microsoft.com/office/drawing/2014/main" val="1417264968"/>
                    </a:ext>
                  </a:extLst>
                </a:gridCol>
                <a:gridCol w="1306288">
                  <a:extLst>
                    <a:ext uri="{9D8B030D-6E8A-4147-A177-3AD203B41FA5}">
                      <a16:colId xmlns:a16="http://schemas.microsoft.com/office/drawing/2014/main" val="3818268427"/>
                    </a:ext>
                  </a:extLst>
                </a:gridCol>
              </a:tblGrid>
              <a:tr h="619197">
                <a:tc>
                  <a:txBody>
                    <a:bodyPr/>
                    <a:lstStyle/>
                    <a:p>
                      <a:pPr algn="ctr"/>
                      <a:r>
                        <a:rPr lang="en-US" sz="1400" dirty="0"/>
                        <a:t>Issue Type</a:t>
                      </a:r>
                    </a:p>
                  </a:txBody>
                  <a:tcPr/>
                </a:tc>
                <a:tc>
                  <a:txBody>
                    <a:bodyPr/>
                    <a:lstStyle/>
                    <a:p>
                      <a:pPr algn="ctr"/>
                      <a:r>
                        <a:rPr lang="en-US" sz="1400" dirty="0"/>
                        <a:t>ID</a:t>
                      </a:r>
                    </a:p>
                  </a:txBody>
                  <a:tcPr/>
                </a:tc>
                <a:tc>
                  <a:txBody>
                    <a:bodyPr/>
                    <a:lstStyle/>
                    <a:p>
                      <a:pPr algn="ctr"/>
                      <a:r>
                        <a:rPr lang="en-US" sz="1400" dirty="0"/>
                        <a:t>Summary</a:t>
                      </a:r>
                    </a:p>
                  </a:txBody>
                  <a:tcPr/>
                </a:tc>
                <a:tc>
                  <a:txBody>
                    <a:bodyPr/>
                    <a:lstStyle/>
                    <a:p>
                      <a:pPr algn="ctr"/>
                      <a:r>
                        <a:rPr lang="en-US" sz="1400" dirty="0"/>
                        <a:t>Priority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Status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Expected Hours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Total Hours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(Completed)</a:t>
                      </a:r>
                    </a:p>
                  </a:txBody>
                  <a:tcPr/>
                </a:tc>
                <a:extLst>
                  <a:ext uri="{0D108BD9-81ED-4DB2-BD59-A6C34878D82A}">
                    <a16:rowId xmlns:a16="http://schemas.microsoft.com/office/drawing/2014/main" val="152257797"/>
                  </a:ext>
                </a:extLst>
              </a:tr>
              <a:tr h="754584">
                <a:tc>
                  <a:txBody>
                    <a:bodyPr/>
                    <a:lstStyle/>
                    <a:p>
                      <a:pPr algn="ctr"/>
                      <a:r>
                        <a:rPr lang="en-US" sz="1400" dirty="0"/>
                        <a:t>Task</a:t>
                      </a:r>
                    </a:p>
                  </a:txBody>
                  <a:tcPr/>
                </a:tc>
                <a:tc>
                  <a:txBody>
                    <a:bodyPr/>
                    <a:lstStyle/>
                    <a:p>
                      <a:pPr algn="ctr"/>
                      <a:r>
                        <a:rPr lang="en-US" sz="1400" dirty="0"/>
                        <a:t>ONCC-3</a:t>
                      </a:r>
                    </a:p>
                  </a:txBody>
                  <a:tcPr/>
                </a:tc>
                <a:tc>
                  <a:txBody>
                    <a:bodyPr/>
                    <a:lstStyle/>
                    <a:p>
                      <a:r>
                        <a:rPr lang="en-US" sz="1400" dirty="0"/>
                        <a:t>Discuss and Research Database Design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High</a:t>
                      </a:r>
                    </a:p>
                    <a:p>
                      <a:pPr algn="ctr"/>
                      <a:endParaRPr lang="en-US" sz="1400" dirty="0"/>
                    </a:p>
                  </a:txBody>
                  <a:tcPr/>
                </a:tc>
                <a:tc>
                  <a:txBody>
                    <a:bodyPr/>
                    <a:lstStyle/>
                    <a:p>
                      <a:pPr algn="ctr"/>
                      <a:r>
                        <a:rPr lang="en-US" sz="1400" dirty="0"/>
                        <a:t>Done</a:t>
                      </a:r>
                    </a:p>
                  </a:txBody>
                  <a:tcPr/>
                </a:tc>
                <a:tc>
                  <a:txBody>
                    <a:bodyPr/>
                    <a:lstStyle/>
                    <a:p>
                      <a:pPr algn="ctr"/>
                      <a:r>
                        <a:rPr lang="en-US" sz="1400" dirty="0"/>
                        <a:t>3</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3</a:t>
                      </a:r>
                    </a:p>
                    <a:p>
                      <a:pPr algn="ctr"/>
                      <a:endParaRPr lang="en-US" sz="1400" dirty="0"/>
                    </a:p>
                  </a:txBody>
                  <a:tcPr/>
                </a:tc>
                <a:extLst>
                  <a:ext uri="{0D108BD9-81ED-4DB2-BD59-A6C34878D82A}">
                    <a16:rowId xmlns:a16="http://schemas.microsoft.com/office/drawing/2014/main" val="266984601"/>
                  </a:ext>
                </a:extLst>
              </a:tr>
              <a:tr h="858527">
                <a:tc>
                  <a:txBody>
                    <a:bodyPr/>
                    <a:lstStyle/>
                    <a:p>
                      <a:pPr algn="ctr"/>
                      <a:r>
                        <a:rPr lang="en-US" sz="1400" dirty="0"/>
                        <a:t>Task</a:t>
                      </a:r>
                    </a:p>
                  </a:txBody>
                  <a:tcPr/>
                </a:tc>
                <a:tc>
                  <a:txBody>
                    <a:bodyPr/>
                    <a:lstStyle/>
                    <a:p>
                      <a:pPr algn="ctr"/>
                      <a:r>
                        <a:rPr lang="en-US" sz="1400" dirty="0"/>
                        <a:t>ONCC-8</a:t>
                      </a:r>
                    </a:p>
                  </a:txBody>
                  <a:tcPr/>
                </a:tc>
                <a:tc>
                  <a:txBody>
                    <a:bodyPr/>
                    <a:lstStyle/>
                    <a:p>
                      <a:r>
                        <a:rPr lang="en-US" sz="1400" u="none" strike="noStrike" cap="none" dirty="0">
                          <a:effectLst/>
                          <a:sym typeface="Arial"/>
                        </a:rPr>
                        <a:t>Initialize Web Application</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u="none" strike="noStrike" cap="none" dirty="0">
                          <a:effectLst/>
                          <a:sym typeface="Arial"/>
                        </a:rPr>
                        <a:t>High</a:t>
                      </a:r>
                      <a:endParaRPr lang="en-US" sz="1400" dirty="0"/>
                    </a:p>
                  </a:txBody>
                  <a:tcPr/>
                </a:tc>
                <a:tc>
                  <a:txBody>
                    <a:bodyPr/>
                    <a:lstStyle/>
                    <a:p>
                      <a:pPr algn="ctr"/>
                      <a:r>
                        <a:rPr lang="en-US" sz="1400" dirty="0"/>
                        <a:t>Done</a:t>
                      </a:r>
                    </a:p>
                  </a:txBody>
                  <a:tcPr/>
                </a:tc>
                <a:tc>
                  <a:txBody>
                    <a:bodyPr/>
                    <a:lstStyle/>
                    <a:p>
                      <a:pPr algn="ctr"/>
                      <a:endParaRPr lang="en-US" sz="1400" dirty="0"/>
                    </a:p>
                    <a:p>
                      <a:pPr algn="ctr"/>
                      <a:r>
                        <a:rPr lang="en-US" sz="1400" dirty="0"/>
                        <a:t>7</a:t>
                      </a:r>
                    </a:p>
                  </a:txBody>
                  <a:tcPr/>
                </a:tc>
                <a:tc>
                  <a:txBody>
                    <a:bodyPr/>
                    <a:lstStyle/>
                    <a:p>
                      <a:pPr algn="ctr"/>
                      <a:endParaRPr lang="en-US" sz="14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7</a:t>
                      </a:r>
                    </a:p>
                    <a:p>
                      <a:pPr algn="ctr"/>
                      <a:endParaRPr lang="en-US" sz="1400" dirty="0"/>
                    </a:p>
                  </a:txBody>
                  <a:tcPr/>
                </a:tc>
                <a:extLst>
                  <a:ext uri="{0D108BD9-81ED-4DB2-BD59-A6C34878D82A}">
                    <a16:rowId xmlns:a16="http://schemas.microsoft.com/office/drawing/2014/main" val="1265045412"/>
                  </a:ext>
                </a:extLst>
              </a:tr>
              <a:tr h="754584">
                <a:tc>
                  <a:txBody>
                    <a:bodyPr/>
                    <a:lstStyle/>
                    <a:p>
                      <a:pPr algn="ctr"/>
                      <a:r>
                        <a:rPr lang="en-US" sz="1400" dirty="0"/>
                        <a:t>Task</a:t>
                      </a:r>
                    </a:p>
                  </a:txBody>
                  <a:tcPr/>
                </a:tc>
                <a:tc>
                  <a:txBody>
                    <a:bodyPr/>
                    <a:lstStyle/>
                    <a:p>
                      <a:pPr algn="ctr"/>
                      <a:r>
                        <a:rPr lang="en-US" sz="1400" dirty="0"/>
                        <a:t>ONCC-10</a:t>
                      </a:r>
                    </a:p>
                  </a:txBody>
                  <a:tcPr/>
                </a:tc>
                <a:tc>
                  <a:txBody>
                    <a:bodyPr/>
                    <a:lstStyle/>
                    <a:p>
                      <a:r>
                        <a:rPr lang="en-US" sz="1400" u="none" strike="noStrike" cap="none" dirty="0">
                          <a:effectLst/>
                          <a:sym typeface="Arial"/>
                        </a:rPr>
                        <a:t>Research about the compiler module</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High</a:t>
                      </a:r>
                    </a:p>
                    <a:p>
                      <a:pPr algn="ctr"/>
                      <a:endParaRPr lang="en-US" sz="1400" dirty="0"/>
                    </a:p>
                  </a:txBody>
                  <a:tcPr/>
                </a:tc>
                <a:tc>
                  <a:txBody>
                    <a:bodyPr/>
                    <a:lstStyle/>
                    <a:p>
                      <a:pPr algn="ctr"/>
                      <a:r>
                        <a:rPr lang="en-US" sz="1400" dirty="0"/>
                        <a:t>Done</a:t>
                      </a:r>
                    </a:p>
                  </a:txBody>
                  <a:tcPr/>
                </a:tc>
                <a:tc>
                  <a:txBody>
                    <a:bodyPr/>
                    <a:lstStyle/>
                    <a:p>
                      <a:pPr algn="ctr"/>
                      <a:r>
                        <a:rPr lang="en-US" sz="1400" dirty="0"/>
                        <a:t>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8</a:t>
                      </a:r>
                    </a:p>
                    <a:p>
                      <a:pPr algn="ctr"/>
                      <a:endParaRPr lang="en-US" sz="1400" dirty="0"/>
                    </a:p>
                  </a:txBody>
                  <a:tcPr/>
                </a:tc>
                <a:extLst>
                  <a:ext uri="{0D108BD9-81ED-4DB2-BD59-A6C34878D82A}">
                    <a16:rowId xmlns:a16="http://schemas.microsoft.com/office/drawing/2014/main" val="1682461446"/>
                  </a:ext>
                </a:extLst>
              </a:tr>
              <a:tr h="413803">
                <a:tc>
                  <a:txBody>
                    <a:bodyPr/>
                    <a:lstStyle/>
                    <a:p>
                      <a:pPr algn="ctr"/>
                      <a:r>
                        <a:rPr lang="en-US" sz="1400" dirty="0"/>
                        <a:t>Task</a:t>
                      </a:r>
                    </a:p>
                  </a:txBody>
                  <a:tcPr/>
                </a:tc>
                <a:tc>
                  <a:txBody>
                    <a:bodyPr/>
                    <a:lstStyle/>
                    <a:p>
                      <a:pPr algn="ctr"/>
                      <a:r>
                        <a:rPr lang="en-US" sz="1400" dirty="0"/>
                        <a:t>ONCC-7</a:t>
                      </a:r>
                    </a:p>
                  </a:txBody>
                  <a:tcPr/>
                </a:tc>
                <a:tc>
                  <a:txBody>
                    <a:bodyPr/>
                    <a:lstStyle/>
                    <a:p>
                      <a:r>
                        <a:rPr lang="en-US" sz="1400" u="none" strike="noStrike" cap="none" dirty="0">
                          <a:effectLst/>
                          <a:sym typeface="Arial"/>
                        </a:rPr>
                        <a:t>Finalizing Database</a:t>
                      </a:r>
                      <a:endParaRPr lang="en-US" sz="1400" dirty="0"/>
                    </a:p>
                  </a:txBody>
                  <a:tcPr/>
                </a:tc>
                <a:tc>
                  <a:txBody>
                    <a:bodyPr/>
                    <a:lstStyle/>
                    <a:p>
                      <a:pPr algn="ctr"/>
                      <a:r>
                        <a:rPr lang="en-US" sz="1400" dirty="0"/>
                        <a:t>Medium</a:t>
                      </a:r>
                    </a:p>
                  </a:txBody>
                  <a:tcPr/>
                </a:tc>
                <a:tc>
                  <a:txBody>
                    <a:bodyPr/>
                    <a:lstStyle/>
                    <a:p>
                      <a:pPr algn="ctr"/>
                      <a:r>
                        <a:rPr lang="en-US" sz="1400" dirty="0"/>
                        <a:t>Done</a:t>
                      </a:r>
                    </a:p>
                  </a:txBody>
                  <a:tcPr/>
                </a:tc>
                <a:tc>
                  <a:txBody>
                    <a:bodyPr/>
                    <a:lstStyle/>
                    <a:p>
                      <a:pPr algn="ctr"/>
                      <a:r>
                        <a:rPr lang="en-US" sz="1400" dirty="0"/>
                        <a:t>6</a:t>
                      </a:r>
                    </a:p>
                  </a:txBody>
                  <a:tcPr/>
                </a:tc>
                <a:tc>
                  <a:txBody>
                    <a:bodyPr/>
                    <a:lstStyle/>
                    <a:p>
                      <a:pPr algn="ctr"/>
                      <a:r>
                        <a:rPr lang="en-US" sz="1400" dirty="0"/>
                        <a:t>6</a:t>
                      </a:r>
                    </a:p>
                  </a:txBody>
                  <a:tcPr/>
                </a:tc>
                <a:extLst>
                  <a:ext uri="{0D108BD9-81ED-4DB2-BD59-A6C34878D82A}">
                    <a16:rowId xmlns:a16="http://schemas.microsoft.com/office/drawing/2014/main" val="2945149209"/>
                  </a:ext>
                </a:extLst>
              </a:tr>
              <a:tr h="858527">
                <a:tc>
                  <a:txBody>
                    <a:bodyPr/>
                    <a:lstStyle/>
                    <a:p>
                      <a:pPr algn="ctr"/>
                      <a:r>
                        <a:rPr lang="en-US" sz="1400" dirty="0"/>
                        <a:t>Task </a:t>
                      </a:r>
                    </a:p>
                  </a:txBody>
                  <a:tcPr/>
                </a:tc>
                <a:tc>
                  <a:txBody>
                    <a:bodyPr/>
                    <a:lstStyle/>
                    <a:p>
                      <a:pPr algn="ctr"/>
                      <a:r>
                        <a:rPr lang="en-US" sz="1400" dirty="0"/>
                        <a:t>ONCC-9</a:t>
                      </a:r>
                    </a:p>
                  </a:txBody>
                  <a:tcPr/>
                </a:tc>
                <a:tc>
                  <a:txBody>
                    <a:bodyPr/>
                    <a:lstStyle/>
                    <a:p>
                      <a:r>
                        <a:rPr lang="en-US" sz="1400" u="none" strike="noStrike" cap="none" dirty="0">
                          <a:effectLst/>
                          <a:sym typeface="Arial"/>
                        </a:rPr>
                        <a:t>Research about the Cloud Service to be used.</a:t>
                      </a:r>
                      <a:endParaRPr lang="en-US" sz="1400" dirty="0"/>
                    </a:p>
                  </a:txBody>
                  <a:tcPr/>
                </a:tc>
                <a:tc>
                  <a:txBody>
                    <a:bodyPr/>
                    <a:lstStyle/>
                    <a:p>
                      <a:pPr algn="ctr"/>
                      <a:r>
                        <a:rPr lang="en-US" sz="1400" dirty="0"/>
                        <a:t>Medium</a:t>
                      </a:r>
                    </a:p>
                  </a:txBody>
                  <a:tcPr/>
                </a:tc>
                <a:tc>
                  <a:txBody>
                    <a:bodyPr/>
                    <a:lstStyle/>
                    <a:p>
                      <a:pPr algn="ctr"/>
                      <a:r>
                        <a:rPr lang="en-US" sz="1400" dirty="0"/>
                        <a:t>Done</a:t>
                      </a:r>
                    </a:p>
                  </a:txBody>
                  <a:tcPr/>
                </a:tc>
                <a:tc>
                  <a:txBody>
                    <a:bodyPr/>
                    <a:lstStyle/>
                    <a:p>
                      <a:pPr algn="ctr"/>
                      <a:r>
                        <a:rPr lang="en-US" sz="1400" dirty="0"/>
                        <a:t>3</a:t>
                      </a:r>
                    </a:p>
                  </a:txBody>
                  <a:tcPr/>
                </a:tc>
                <a:tc>
                  <a:txBody>
                    <a:bodyPr/>
                    <a:lstStyle/>
                    <a:p>
                      <a:pPr algn="ctr"/>
                      <a:r>
                        <a:rPr lang="en-US" sz="1400" dirty="0"/>
                        <a:t>3</a:t>
                      </a:r>
                    </a:p>
                  </a:txBody>
                  <a:tcPr/>
                </a:tc>
                <a:extLst>
                  <a:ext uri="{0D108BD9-81ED-4DB2-BD59-A6C34878D82A}">
                    <a16:rowId xmlns:a16="http://schemas.microsoft.com/office/drawing/2014/main" val="1664085541"/>
                  </a:ext>
                </a:extLst>
              </a:tr>
              <a:tr h="619197">
                <a:tc>
                  <a:txBody>
                    <a:bodyPr/>
                    <a:lstStyle/>
                    <a:p>
                      <a:pPr algn="ctr"/>
                      <a:r>
                        <a:rPr lang="en-US" sz="1400" dirty="0"/>
                        <a:t>Task</a:t>
                      </a:r>
                    </a:p>
                  </a:txBody>
                  <a:tcPr/>
                </a:tc>
                <a:tc>
                  <a:txBody>
                    <a:bodyPr/>
                    <a:lstStyle/>
                    <a:p>
                      <a:pPr algn="ctr"/>
                      <a:r>
                        <a:rPr lang="en-US" sz="1400" dirty="0"/>
                        <a:t>ONCC-6</a:t>
                      </a:r>
                    </a:p>
                  </a:txBody>
                  <a:tcPr/>
                </a:tc>
                <a:tc>
                  <a:txBody>
                    <a:bodyPr/>
                    <a:lstStyle/>
                    <a:p>
                      <a:r>
                        <a:rPr lang="en-US" sz="1400" dirty="0"/>
                        <a:t>Learning Python Flask</a:t>
                      </a:r>
                    </a:p>
                  </a:txBody>
                  <a:tcPr/>
                </a:tc>
                <a:tc>
                  <a:txBody>
                    <a:bodyPr/>
                    <a:lstStyle/>
                    <a:p>
                      <a:pPr algn="ctr"/>
                      <a:r>
                        <a:rPr lang="en-US" sz="1400" dirty="0"/>
                        <a:t>Medium</a:t>
                      </a:r>
                    </a:p>
                  </a:txBody>
                  <a:tcPr/>
                </a:tc>
                <a:tc>
                  <a:txBody>
                    <a:bodyPr/>
                    <a:lstStyle/>
                    <a:p>
                      <a:pPr algn="ctr"/>
                      <a:r>
                        <a:rPr lang="en-US" sz="1400" dirty="0"/>
                        <a:t>Done</a:t>
                      </a:r>
                    </a:p>
                  </a:txBody>
                  <a:tcPr/>
                </a:tc>
                <a:tc>
                  <a:txBody>
                    <a:bodyPr/>
                    <a:lstStyle/>
                    <a:p>
                      <a:pPr algn="ctr"/>
                      <a:r>
                        <a:rPr lang="en-US" sz="1400" dirty="0"/>
                        <a:t>8</a:t>
                      </a:r>
                    </a:p>
                  </a:txBody>
                  <a:tcPr/>
                </a:tc>
                <a:tc>
                  <a:txBody>
                    <a:bodyPr/>
                    <a:lstStyle/>
                    <a:p>
                      <a:pPr algn="ctr"/>
                      <a:r>
                        <a:rPr lang="en-US" sz="1400" dirty="0"/>
                        <a:t>8</a:t>
                      </a:r>
                    </a:p>
                  </a:txBody>
                  <a:tcPr/>
                </a:tc>
                <a:extLst>
                  <a:ext uri="{0D108BD9-81ED-4DB2-BD59-A6C34878D82A}">
                    <a16:rowId xmlns:a16="http://schemas.microsoft.com/office/drawing/2014/main" val="3722172366"/>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2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47317" y="2837686"/>
            <a:ext cx="3599542" cy="1754326"/>
          </a:xfrm>
          <a:prstGeom prst="rect">
            <a:avLst/>
          </a:prstGeom>
          <a:noFill/>
        </p:spPr>
        <p:txBody>
          <a:bodyPr wrap="square" rtlCol="0" anchor="ctr">
            <a:spAutoFit/>
          </a:bodyPr>
          <a:lstStyle/>
          <a:p>
            <a:r>
              <a:rPr lang="en-US" dirty="0"/>
              <a:t>Sprint 2 Goal:</a:t>
            </a:r>
          </a:p>
          <a:p>
            <a:pPr marL="285750" indent="-285750">
              <a:buFont typeface="Arial" panose="020B0604020202020204" pitchFamily="34" charset="0"/>
              <a:buChar char="•"/>
            </a:pPr>
            <a:r>
              <a:rPr lang="en-US" dirty="0"/>
              <a:t>Research about Database, front-end and Compiler technologies.</a:t>
            </a:r>
          </a:p>
          <a:p>
            <a:pPr marL="285750" indent="-285750">
              <a:buFont typeface="Arial" panose="020B0604020202020204" pitchFamily="34" charset="0"/>
              <a:buChar char="•"/>
            </a:pPr>
            <a:r>
              <a:rPr lang="en-US" dirty="0"/>
              <a:t>Learn about compiler and Python(Flask) </a:t>
            </a:r>
          </a:p>
        </p:txBody>
      </p:sp>
    </p:spTree>
    <p:extLst>
      <p:ext uri="{BB962C8B-B14F-4D97-AF65-F5344CB8AC3E}">
        <p14:creationId xmlns:p14="http://schemas.microsoft.com/office/powerpoint/2010/main" val="973070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D79CDF14-23BE-437E-BB55-7A46FE7FDFB5}"/>
              </a:ext>
            </a:extLst>
          </p:cNvPr>
          <p:cNvPicPr>
            <a:picLocks noChangeAspect="1"/>
          </p:cNvPicPr>
          <p:nvPr/>
        </p:nvPicPr>
        <p:blipFill>
          <a:blip r:embed="rId2"/>
          <a:stretch>
            <a:fillRect/>
          </a:stretch>
        </p:blipFill>
        <p:spPr>
          <a:xfrm>
            <a:off x="499235" y="1814286"/>
            <a:ext cx="6467621" cy="4674319"/>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2 Hours Burndown </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September 23, 2020 - October 05, 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274282"/>
            <a:ext cx="506548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used Excel sheet to express our burndown charts.</a:t>
            </a:r>
          </a:p>
          <a:p>
            <a:pPr marL="285750" indent="-285750">
              <a:buFont typeface="Arial" panose="020B0604020202020204" pitchFamily="34" charset="0"/>
              <a:buChar char="•"/>
            </a:pPr>
            <a:r>
              <a:rPr lang="en-US" dirty="0"/>
              <a:t>This chart is based on Total Hours</a:t>
            </a:r>
          </a:p>
          <a:p>
            <a:pPr marL="285750" indent="-285750">
              <a:buFont typeface="Arial" panose="020B0604020202020204" pitchFamily="34" charset="0"/>
              <a:buChar char="•"/>
            </a:pPr>
            <a:r>
              <a:rPr lang="en-US" dirty="0"/>
              <a:t>Expected Hours=35</a:t>
            </a:r>
          </a:p>
          <a:p>
            <a:pPr marL="285750" indent="-285750">
              <a:buFont typeface="Arial" panose="020B0604020202020204" pitchFamily="34" charset="0"/>
              <a:buChar char="•"/>
            </a:pPr>
            <a:r>
              <a:rPr lang="en-US" dirty="0"/>
              <a:t>Completed Hours=35 </a:t>
            </a:r>
          </a:p>
          <a:p>
            <a:pPr marL="285750" indent="-285750">
              <a:buFont typeface="Arial" panose="020B0604020202020204" pitchFamily="34" charset="0"/>
              <a:buChar char="•"/>
            </a:pPr>
            <a:r>
              <a:rPr lang="en-US" dirty="0"/>
              <a:t>Completed Artifacts (hours) = 100%</a:t>
            </a:r>
          </a:p>
        </p:txBody>
      </p:sp>
    </p:spTree>
    <p:extLst>
      <p:ext uri="{BB962C8B-B14F-4D97-AF65-F5344CB8AC3E}">
        <p14:creationId xmlns:p14="http://schemas.microsoft.com/office/powerpoint/2010/main" val="2845134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with medium confidence">
            <a:extLst>
              <a:ext uri="{FF2B5EF4-FFF2-40B4-BE49-F238E27FC236}">
                <a16:creationId xmlns:a16="http://schemas.microsoft.com/office/drawing/2014/main" id="{A7DB52BD-CF6F-48C4-829A-BFC21D73751E}"/>
              </a:ext>
            </a:extLst>
          </p:cNvPr>
          <p:cNvPicPr>
            <a:picLocks noChangeAspect="1"/>
          </p:cNvPicPr>
          <p:nvPr/>
        </p:nvPicPr>
        <p:blipFill>
          <a:blip r:embed="rId2"/>
          <a:stretch>
            <a:fillRect/>
          </a:stretch>
        </p:blipFill>
        <p:spPr>
          <a:xfrm>
            <a:off x="499234" y="1814285"/>
            <a:ext cx="6489539" cy="4674318"/>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2 Burndown (Story Points)</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September 23, 2020 - October 05, 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782112"/>
            <a:ext cx="5065485" cy="646331"/>
          </a:xfrm>
          <a:prstGeom prst="rect">
            <a:avLst/>
          </a:prstGeom>
          <a:noFill/>
        </p:spPr>
        <p:txBody>
          <a:bodyPr wrap="square" rtlCol="0">
            <a:spAutoFit/>
          </a:bodyPr>
          <a:lstStyle/>
          <a:p>
            <a:r>
              <a:rPr lang="en-US" dirty="0"/>
              <a:t>We don’t have any user stories for Sprint 2</a:t>
            </a:r>
          </a:p>
          <a:p>
            <a:r>
              <a:rPr lang="en-US" dirty="0"/>
              <a:t>Velocity = 0</a:t>
            </a:r>
          </a:p>
        </p:txBody>
      </p:sp>
    </p:spTree>
    <p:extLst>
      <p:ext uri="{BB962C8B-B14F-4D97-AF65-F5344CB8AC3E}">
        <p14:creationId xmlns:p14="http://schemas.microsoft.com/office/powerpoint/2010/main" val="1981140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01AF31F-2F9C-421B-8167-E21CE334F388}"/>
              </a:ext>
            </a:extLst>
          </p:cNvPr>
          <p:cNvGraphicFramePr>
            <a:graphicFrameLocks noGrp="1"/>
          </p:cNvGraphicFramePr>
          <p:nvPr>
            <p:extLst>
              <p:ext uri="{D42A27DB-BD31-4B8C-83A1-F6EECF244321}">
                <p14:modId xmlns:p14="http://schemas.microsoft.com/office/powerpoint/2010/main" val="264385621"/>
              </p:ext>
            </p:extLst>
          </p:nvPr>
        </p:nvGraphicFramePr>
        <p:xfrm>
          <a:off x="499236" y="1275639"/>
          <a:ext cx="7991705" cy="4994533"/>
        </p:xfrm>
        <a:graphic>
          <a:graphicData uri="http://schemas.openxmlformats.org/drawingml/2006/table">
            <a:tbl>
              <a:tblPr firstRow="1" bandRow="1">
                <a:tableStyleId>{284E427A-3D55-4303-BF80-6455036E1DE7}</a:tableStyleId>
              </a:tblPr>
              <a:tblGrid>
                <a:gridCol w="1114231">
                  <a:extLst>
                    <a:ext uri="{9D8B030D-6E8A-4147-A177-3AD203B41FA5}">
                      <a16:colId xmlns:a16="http://schemas.microsoft.com/office/drawing/2014/main" val="1376593588"/>
                    </a:ext>
                  </a:extLst>
                </a:gridCol>
                <a:gridCol w="1114231">
                  <a:extLst>
                    <a:ext uri="{9D8B030D-6E8A-4147-A177-3AD203B41FA5}">
                      <a16:colId xmlns:a16="http://schemas.microsoft.com/office/drawing/2014/main" val="691111395"/>
                    </a:ext>
                  </a:extLst>
                </a:gridCol>
                <a:gridCol w="1718334">
                  <a:extLst>
                    <a:ext uri="{9D8B030D-6E8A-4147-A177-3AD203B41FA5}">
                      <a16:colId xmlns:a16="http://schemas.microsoft.com/office/drawing/2014/main" val="2099292245"/>
                    </a:ext>
                  </a:extLst>
                </a:gridCol>
                <a:gridCol w="745057">
                  <a:extLst>
                    <a:ext uri="{9D8B030D-6E8A-4147-A177-3AD203B41FA5}">
                      <a16:colId xmlns:a16="http://schemas.microsoft.com/office/drawing/2014/main" val="3821851058"/>
                    </a:ext>
                  </a:extLst>
                </a:gridCol>
                <a:gridCol w="879301">
                  <a:extLst>
                    <a:ext uri="{9D8B030D-6E8A-4147-A177-3AD203B41FA5}">
                      <a16:colId xmlns:a16="http://schemas.microsoft.com/office/drawing/2014/main" val="655157681"/>
                    </a:ext>
                  </a:extLst>
                </a:gridCol>
                <a:gridCol w="837080">
                  <a:extLst>
                    <a:ext uri="{9D8B030D-6E8A-4147-A177-3AD203B41FA5}">
                      <a16:colId xmlns:a16="http://schemas.microsoft.com/office/drawing/2014/main" val="4166753354"/>
                    </a:ext>
                  </a:extLst>
                </a:gridCol>
                <a:gridCol w="1583471">
                  <a:extLst>
                    <a:ext uri="{9D8B030D-6E8A-4147-A177-3AD203B41FA5}">
                      <a16:colId xmlns:a16="http://schemas.microsoft.com/office/drawing/2014/main" val="3818268427"/>
                    </a:ext>
                  </a:extLst>
                </a:gridCol>
              </a:tblGrid>
              <a:tr h="643232">
                <a:tc>
                  <a:txBody>
                    <a:bodyPr/>
                    <a:lstStyle/>
                    <a:p>
                      <a:pPr algn="ctr"/>
                      <a:r>
                        <a:rPr lang="en-US" sz="1200" dirty="0"/>
                        <a:t>Issue Type</a:t>
                      </a:r>
                      <a:endParaRPr lang="en-US" sz="1200" dirty="0">
                        <a:solidFill>
                          <a:schemeClr val="tx1"/>
                        </a:solidFill>
                      </a:endParaRPr>
                    </a:p>
                  </a:txBody>
                  <a:tcPr/>
                </a:tc>
                <a:tc>
                  <a:txBody>
                    <a:bodyPr/>
                    <a:lstStyle/>
                    <a:p>
                      <a:pPr algn="ctr"/>
                      <a:r>
                        <a:rPr lang="en-US" sz="1200" dirty="0"/>
                        <a:t>ID</a:t>
                      </a:r>
                      <a:endParaRPr lang="en-US" sz="1200" dirty="0">
                        <a:solidFill>
                          <a:schemeClr val="tx1"/>
                        </a:solidFill>
                      </a:endParaRPr>
                    </a:p>
                  </a:txBody>
                  <a:tcPr/>
                </a:tc>
                <a:tc>
                  <a:txBody>
                    <a:bodyPr/>
                    <a:lstStyle/>
                    <a:p>
                      <a:pPr algn="ctr"/>
                      <a:r>
                        <a:rPr lang="en-US" sz="1200" dirty="0"/>
                        <a:t>Summary</a:t>
                      </a:r>
                      <a:endParaRPr lang="en-US" sz="1200" dirty="0">
                        <a:solidFill>
                          <a:schemeClr val="tx1"/>
                        </a:solidFill>
                      </a:endParaRPr>
                    </a:p>
                  </a:txBody>
                  <a:tcPr/>
                </a:tc>
                <a:tc>
                  <a:txBody>
                    <a:bodyPr/>
                    <a:lstStyle/>
                    <a:p>
                      <a:pPr algn="ctr"/>
                      <a:r>
                        <a:rPr lang="en-US" sz="1200" dirty="0"/>
                        <a:t>Priority</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Status</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Expected Hours</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Total Hours (Completed Hours)</a:t>
                      </a:r>
                      <a:endParaRPr lang="en-US" sz="1200" dirty="0">
                        <a:solidFill>
                          <a:schemeClr val="tx1"/>
                        </a:solidFill>
                      </a:endParaRPr>
                    </a:p>
                  </a:txBody>
                  <a:tcPr/>
                </a:tc>
                <a:extLst>
                  <a:ext uri="{0D108BD9-81ED-4DB2-BD59-A6C34878D82A}">
                    <a16:rowId xmlns:a16="http://schemas.microsoft.com/office/drawing/2014/main" val="152257797"/>
                  </a:ext>
                </a:extLst>
              </a:tr>
              <a:tr h="497507">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ONCC-11</a:t>
                      </a:r>
                      <a:endParaRPr lang="en-US" sz="1200" dirty="0">
                        <a:solidFill>
                          <a:schemeClr val="tx1"/>
                        </a:solidFill>
                      </a:endParaRPr>
                    </a:p>
                  </a:txBody>
                  <a:tcPr/>
                </a:tc>
                <a:tc>
                  <a:txBody>
                    <a:bodyPr/>
                    <a:lstStyle/>
                    <a:p>
                      <a:r>
                        <a:rPr lang="en-US" sz="1200" dirty="0"/>
                        <a:t>Initiate the compiler module with python</a:t>
                      </a:r>
                      <a:endParaRPr lang="en-US" sz="1200" dirty="0">
                        <a:solidFill>
                          <a:schemeClr val="tx1"/>
                        </a:solidFill>
                      </a:endParaRPr>
                    </a:p>
                  </a:txBody>
                  <a:tcPr/>
                </a:tc>
                <a:tc>
                  <a:txBody>
                    <a:bodyPr/>
                    <a:lstStyle/>
                    <a:p>
                      <a:pPr algn="ctr"/>
                      <a:r>
                        <a:rPr lang="en-US" sz="1200" dirty="0"/>
                        <a:t>High</a:t>
                      </a: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15</a:t>
                      </a:r>
                      <a:endParaRPr lang="en-US" sz="1200" dirty="0">
                        <a:solidFill>
                          <a:schemeClr val="tx1"/>
                        </a:solidFill>
                      </a:endParaRPr>
                    </a:p>
                  </a:txBody>
                  <a:tcPr/>
                </a:tc>
                <a:tc>
                  <a:txBody>
                    <a:bodyPr/>
                    <a:lstStyle/>
                    <a:p>
                      <a:pPr algn="ctr"/>
                      <a:r>
                        <a:rPr lang="en-US" sz="1200" dirty="0"/>
                        <a:t>15</a:t>
                      </a:r>
                      <a:endParaRPr lang="en-US" sz="1200" dirty="0">
                        <a:solidFill>
                          <a:schemeClr val="tx1"/>
                        </a:solidFill>
                      </a:endParaRPr>
                    </a:p>
                  </a:txBody>
                  <a:tcPr/>
                </a:tc>
                <a:extLst>
                  <a:ext uri="{0D108BD9-81ED-4DB2-BD59-A6C34878D82A}">
                    <a16:rowId xmlns:a16="http://schemas.microsoft.com/office/drawing/2014/main" val="3475594561"/>
                  </a:ext>
                </a:extLst>
              </a:tr>
              <a:tr h="497507">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ONCC-12</a:t>
                      </a:r>
                      <a:endParaRPr lang="en-US" sz="1200" dirty="0">
                        <a:solidFill>
                          <a:schemeClr val="tx1"/>
                        </a:solidFill>
                      </a:endParaRPr>
                    </a:p>
                  </a:txBody>
                  <a:tcPr/>
                </a:tc>
                <a:tc>
                  <a:txBody>
                    <a:bodyPr/>
                    <a:lstStyle/>
                    <a:p>
                      <a:r>
                        <a:rPr lang="en-US" sz="1200" dirty="0"/>
                        <a:t>Database Design</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High</a:t>
                      </a:r>
                    </a:p>
                    <a:p>
                      <a:pPr algn="ct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6</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6</a:t>
                      </a:r>
                    </a:p>
                    <a:p>
                      <a:pPr algn="ctr"/>
                      <a:endParaRPr lang="en-US" sz="1200" dirty="0">
                        <a:solidFill>
                          <a:schemeClr val="tx1"/>
                        </a:solidFill>
                      </a:endParaRPr>
                    </a:p>
                  </a:txBody>
                  <a:tcPr/>
                </a:tc>
                <a:extLst>
                  <a:ext uri="{0D108BD9-81ED-4DB2-BD59-A6C34878D82A}">
                    <a16:rowId xmlns:a16="http://schemas.microsoft.com/office/drawing/2014/main" val="266984601"/>
                  </a:ext>
                </a:extLst>
              </a:tr>
              <a:tr h="702362">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ONCC-13</a:t>
                      </a:r>
                      <a:endParaRPr lang="en-US" sz="1200" dirty="0">
                        <a:solidFill>
                          <a:schemeClr val="tx1"/>
                        </a:solidFill>
                      </a:endParaRPr>
                    </a:p>
                  </a:txBody>
                  <a:tcPr/>
                </a:tc>
                <a:tc>
                  <a:txBody>
                    <a:bodyPr/>
                    <a:lstStyle/>
                    <a:p>
                      <a:r>
                        <a:rPr lang="en-US" sz="1200" u="none" strike="noStrike" cap="none" dirty="0">
                          <a:effectLst/>
                          <a:sym typeface="Arial"/>
                        </a:rPr>
                        <a:t>Create database table for user and registration</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u="none" strike="noStrike" cap="none" dirty="0">
                          <a:effectLst/>
                          <a:sym typeface="Arial"/>
                        </a:rPr>
                        <a:t>High</a:t>
                      </a: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5</a:t>
                      </a:r>
                      <a:endParaRPr lang="en-US" sz="1200" dirty="0">
                        <a:solidFill>
                          <a:schemeClr val="tx1"/>
                        </a:solidFill>
                      </a:endParaRPr>
                    </a:p>
                  </a:txBody>
                  <a:tcPr/>
                </a:tc>
                <a:tc>
                  <a:txBody>
                    <a:bodyPr/>
                    <a:lstStyle/>
                    <a:p>
                      <a:pPr algn="ctr"/>
                      <a:endParaRPr lang="en-US" sz="12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5</a:t>
                      </a:r>
                    </a:p>
                    <a:p>
                      <a:pPr algn="ctr"/>
                      <a:endParaRPr lang="en-US" sz="1200" dirty="0">
                        <a:solidFill>
                          <a:schemeClr val="tx1"/>
                        </a:solidFill>
                      </a:endParaRPr>
                    </a:p>
                  </a:txBody>
                  <a:tcPr/>
                </a:tc>
                <a:extLst>
                  <a:ext uri="{0D108BD9-81ED-4DB2-BD59-A6C34878D82A}">
                    <a16:rowId xmlns:a16="http://schemas.microsoft.com/office/drawing/2014/main" val="1265045412"/>
                  </a:ext>
                </a:extLst>
              </a:tr>
              <a:tr h="702362">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ONCC-14</a:t>
                      </a:r>
                      <a:endParaRPr lang="en-US" sz="1200" dirty="0">
                        <a:solidFill>
                          <a:schemeClr val="tx1"/>
                        </a:solidFill>
                      </a:endParaRPr>
                    </a:p>
                  </a:txBody>
                  <a:tcPr/>
                </a:tc>
                <a:tc>
                  <a:txBody>
                    <a:bodyPr/>
                    <a:lstStyle/>
                    <a:p>
                      <a:r>
                        <a:rPr lang="en-US" sz="1200" u="none" strike="noStrike" cap="none" dirty="0">
                          <a:effectLst/>
                          <a:sym typeface="Arial"/>
                        </a:rPr>
                        <a:t>Design login page</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Medium</a:t>
                      </a:r>
                    </a:p>
                    <a:p>
                      <a:pPr algn="ct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4</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4</a:t>
                      </a:r>
                    </a:p>
                    <a:p>
                      <a:pPr algn="ctr"/>
                      <a:endParaRPr lang="en-US" sz="1200" dirty="0">
                        <a:solidFill>
                          <a:schemeClr val="tx1"/>
                        </a:solidFill>
                      </a:endParaRPr>
                    </a:p>
                  </a:txBody>
                  <a:tcPr/>
                </a:tc>
                <a:extLst>
                  <a:ext uri="{0D108BD9-81ED-4DB2-BD59-A6C34878D82A}">
                    <a16:rowId xmlns:a16="http://schemas.microsoft.com/office/drawing/2014/main" val="1682461446"/>
                  </a:ext>
                </a:extLst>
              </a:tr>
              <a:tr h="497507">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ONCC-15</a:t>
                      </a:r>
                      <a:endParaRPr lang="en-US" sz="1200" dirty="0">
                        <a:solidFill>
                          <a:schemeClr val="tx1"/>
                        </a:solidFill>
                      </a:endParaRPr>
                    </a:p>
                  </a:txBody>
                  <a:tcPr/>
                </a:tc>
                <a:tc>
                  <a:txBody>
                    <a:bodyPr/>
                    <a:lstStyle/>
                    <a:p>
                      <a:r>
                        <a:rPr lang="en-US" sz="1200" dirty="0"/>
                        <a:t>Design Registration page</a:t>
                      </a:r>
                      <a:endParaRPr lang="en-US" sz="1200" dirty="0">
                        <a:solidFill>
                          <a:schemeClr val="tx1"/>
                        </a:solidFill>
                      </a:endParaRPr>
                    </a:p>
                  </a:txBody>
                  <a:tcPr/>
                </a:tc>
                <a:tc>
                  <a:txBody>
                    <a:bodyPr/>
                    <a:lstStyle/>
                    <a:p>
                      <a:pPr algn="ctr"/>
                      <a:r>
                        <a:rPr lang="en-US" sz="1200" dirty="0"/>
                        <a:t>Medium</a:t>
                      </a: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4</a:t>
                      </a:r>
                      <a:endParaRPr lang="en-US" sz="1200" dirty="0">
                        <a:solidFill>
                          <a:schemeClr val="tx1"/>
                        </a:solidFill>
                      </a:endParaRPr>
                    </a:p>
                  </a:txBody>
                  <a:tcPr/>
                </a:tc>
                <a:tc>
                  <a:txBody>
                    <a:bodyPr/>
                    <a:lstStyle/>
                    <a:p>
                      <a:pPr algn="ctr"/>
                      <a:r>
                        <a:rPr lang="en-US" sz="1200" dirty="0"/>
                        <a:t>4</a:t>
                      </a:r>
                      <a:endParaRPr lang="en-US" sz="1200" dirty="0">
                        <a:solidFill>
                          <a:schemeClr val="tx1"/>
                        </a:solidFill>
                      </a:endParaRPr>
                    </a:p>
                  </a:txBody>
                  <a:tcPr/>
                </a:tc>
                <a:extLst>
                  <a:ext uri="{0D108BD9-81ED-4DB2-BD59-A6C34878D82A}">
                    <a16:rowId xmlns:a16="http://schemas.microsoft.com/office/drawing/2014/main" val="2945149209"/>
                  </a:ext>
                </a:extLst>
              </a:tr>
              <a:tr h="751694">
                <a:tc>
                  <a:txBody>
                    <a:bodyPr/>
                    <a:lstStyle/>
                    <a:p>
                      <a:pPr algn="ctr"/>
                      <a:r>
                        <a:rPr lang="en-US" sz="1200" dirty="0"/>
                        <a:t>Task </a:t>
                      </a:r>
                      <a:endParaRPr lang="en-US" sz="1200" dirty="0">
                        <a:solidFill>
                          <a:schemeClr val="tx1"/>
                        </a:solidFill>
                      </a:endParaRPr>
                    </a:p>
                  </a:txBody>
                  <a:tcPr/>
                </a:tc>
                <a:tc>
                  <a:txBody>
                    <a:bodyPr/>
                    <a:lstStyle/>
                    <a:p>
                      <a:pPr algn="ctr"/>
                      <a:r>
                        <a:rPr lang="en-US" sz="1200" dirty="0"/>
                        <a:t>ONCC-16</a:t>
                      </a:r>
                      <a:endParaRPr lang="en-US" sz="1200" dirty="0">
                        <a:solidFill>
                          <a:schemeClr val="tx1"/>
                        </a:solidFill>
                      </a:endParaRPr>
                    </a:p>
                  </a:txBody>
                  <a:tcPr/>
                </a:tc>
                <a:tc>
                  <a:txBody>
                    <a:bodyPr/>
                    <a:lstStyle/>
                    <a:p>
                      <a:r>
                        <a:rPr lang="en-US" sz="1200" u="none" strike="noStrike" cap="none" dirty="0">
                          <a:effectLst/>
                          <a:sym typeface="Arial"/>
                        </a:rPr>
                        <a:t>Connection between web application and database</a:t>
                      </a:r>
                      <a:endParaRPr lang="en-US" sz="1200" dirty="0">
                        <a:solidFill>
                          <a:schemeClr val="tx1"/>
                        </a:solidFill>
                      </a:endParaRPr>
                    </a:p>
                  </a:txBody>
                  <a:tcPr/>
                </a:tc>
                <a:tc>
                  <a:txBody>
                    <a:bodyPr/>
                    <a:lstStyle/>
                    <a:p>
                      <a:pPr algn="ctr"/>
                      <a:r>
                        <a:rPr lang="en-US" sz="1200" dirty="0"/>
                        <a:t>Medium</a:t>
                      </a:r>
                      <a:endParaRPr lang="en-US" sz="1200" dirty="0">
                        <a:solidFill>
                          <a:schemeClr val="tx1"/>
                        </a:solidFill>
                      </a:endParaRPr>
                    </a:p>
                  </a:txBody>
                  <a:tcPr/>
                </a:tc>
                <a:tc>
                  <a:txBody>
                    <a:bodyPr/>
                    <a:lstStyle/>
                    <a:p>
                      <a:pPr algn="ctr"/>
                      <a:r>
                        <a:rPr lang="en-US" sz="1200" dirty="0"/>
                        <a:t>Done</a:t>
                      </a:r>
                      <a:endParaRPr lang="en-US" sz="1200" dirty="0">
                        <a:solidFill>
                          <a:schemeClr val="tx1"/>
                        </a:solidFill>
                      </a:endParaRPr>
                    </a:p>
                  </a:txBody>
                  <a:tcPr/>
                </a:tc>
                <a:tc>
                  <a:txBody>
                    <a:bodyPr/>
                    <a:lstStyle/>
                    <a:p>
                      <a:pPr algn="ctr"/>
                      <a:r>
                        <a:rPr lang="en-US" sz="1200" dirty="0"/>
                        <a:t>6</a:t>
                      </a:r>
                      <a:endParaRPr lang="en-US" sz="1200" dirty="0">
                        <a:solidFill>
                          <a:schemeClr val="tx1"/>
                        </a:solidFill>
                      </a:endParaRPr>
                    </a:p>
                  </a:txBody>
                  <a:tcPr/>
                </a:tc>
                <a:tc>
                  <a:txBody>
                    <a:bodyPr/>
                    <a:lstStyle/>
                    <a:p>
                      <a:pPr algn="ctr"/>
                      <a:r>
                        <a:rPr lang="en-US" sz="1200" dirty="0"/>
                        <a:t>6</a:t>
                      </a:r>
                      <a:endParaRPr lang="en-US" sz="1200" dirty="0">
                        <a:solidFill>
                          <a:schemeClr val="tx1"/>
                        </a:solidFill>
                      </a:endParaRPr>
                    </a:p>
                  </a:txBody>
                  <a:tcPr/>
                </a:tc>
                <a:extLst>
                  <a:ext uri="{0D108BD9-81ED-4DB2-BD59-A6C34878D82A}">
                    <a16:rowId xmlns:a16="http://schemas.microsoft.com/office/drawing/2014/main" val="1664085541"/>
                  </a:ext>
                </a:extLst>
              </a:tr>
              <a:tr h="702362">
                <a:tc>
                  <a:txBody>
                    <a:bodyPr/>
                    <a:lstStyle/>
                    <a:p>
                      <a:pPr algn="ctr"/>
                      <a:r>
                        <a:rPr lang="en-US" sz="1200" dirty="0"/>
                        <a:t>Task</a:t>
                      </a:r>
                      <a:endParaRPr lang="en-US" sz="1200" dirty="0">
                        <a:solidFill>
                          <a:schemeClr val="tx1"/>
                        </a:solidFill>
                      </a:endParaRPr>
                    </a:p>
                  </a:txBody>
                  <a:tcPr/>
                </a:tc>
                <a:tc>
                  <a:txBody>
                    <a:bodyPr/>
                    <a:lstStyle/>
                    <a:p>
                      <a:pPr algn="ctr"/>
                      <a:r>
                        <a:rPr lang="en-US" sz="1200" dirty="0"/>
                        <a:t>ONCC-17</a:t>
                      </a:r>
                      <a:endParaRPr lang="en-US" sz="1200" dirty="0">
                        <a:solidFill>
                          <a:schemeClr val="tx1"/>
                        </a:solidFill>
                      </a:endParaRPr>
                    </a:p>
                  </a:txBody>
                  <a:tcPr/>
                </a:tc>
                <a:tc>
                  <a:txBody>
                    <a:bodyPr/>
                    <a:lstStyle/>
                    <a:p>
                      <a:r>
                        <a:rPr lang="en-US" sz="1200" dirty="0"/>
                        <a:t>Initiate the REST API development-GET command</a:t>
                      </a:r>
                      <a:endParaRPr lang="en-US" sz="1200" dirty="0">
                        <a:solidFill>
                          <a:schemeClr val="tx1"/>
                        </a:solidFill>
                      </a:endParaRPr>
                    </a:p>
                  </a:txBody>
                  <a:tcPr/>
                </a:tc>
                <a:tc>
                  <a:txBody>
                    <a:bodyPr/>
                    <a:lstStyle/>
                    <a:p>
                      <a:pPr algn="ctr"/>
                      <a:r>
                        <a:rPr lang="en-US" sz="1200" dirty="0"/>
                        <a:t>Medium</a:t>
                      </a:r>
                      <a:endParaRPr lang="en-US" sz="12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Done</a:t>
                      </a:r>
                    </a:p>
                    <a:p>
                      <a:pPr algn="ctr"/>
                      <a:endParaRPr lang="en-US" sz="1200" dirty="0">
                        <a:solidFill>
                          <a:schemeClr val="tx1"/>
                        </a:solidFill>
                      </a:endParaRPr>
                    </a:p>
                  </a:txBody>
                  <a:tcPr/>
                </a:tc>
                <a:tc>
                  <a:txBody>
                    <a:bodyPr/>
                    <a:lstStyle/>
                    <a:p>
                      <a:pPr algn="ctr"/>
                      <a:r>
                        <a:rPr lang="en-US" sz="1200" dirty="0"/>
                        <a:t>5</a:t>
                      </a:r>
                      <a:endParaRPr lang="en-US" sz="1200" dirty="0">
                        <a:solidFill>
                          <a:schemeClr val="tx1"/>
                        </a:solidFill>
                      </a:endParaRPr>
                    </a:p>
                  </a:txBody>
                  <a:tcPr/>
                </a:tc>
                <a:tc>
                  <a:txBody>
                    <a:bodyPr/>
                    <a:lstStyle/>
                    <a:p>
                      <a:pPr algn="ctr"/>
                      <a:r>
                        <a:rPr lang="en-US" sz="1200" dirty="0"/>
                        <a:t>5</a:t>
                      </a:r>
                      <a:endParaRPr lang="en-US" sz="1200" dirty="0">
                        <a:solidFill>
                          <a:schemeClr val="tx1"/>
                        </a:solidFill>
                      </a:endParaRPr>
                    </a:p>
                  </a:txBody>
                  <a:tcPr/>
                </a:tc>
                <a:extLst>
                  <a:ext uri="{0D108BD9-81ED-4DB2-BD59-A6C34878D82A}">
                    <a16:rowId xmlns:a16="http://schemas.microsoft.com/office/drawing/2014/main" val="1542566948"/>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3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90941" y="2757243"/>
            <a:ext cx="3599542" cy="2031325"/>
          </a:xfrm>
          <a:prstGeom prst="rect">
            <a:avLst/>
          </a:prstGeom>
          <a:noFill/>
        </p:spPr>
        <p:txBody>
          <a:bodyPr wrap="square" rtlCol="0" anchor="ctr">
            <a:spAutoFit/>
          </a:bodyPr>
          <a:lstStyle/>
          <a:p>
            <a:r>
              <a:rPr lang="en-US" dirty="0"/>
              <a:t>Sprint 3 Goal:</a:t>
            </a:r>
          </a:p>
          <a:p>
            <a:pPr marL="285750" indent="-285750">
              <a:buFont typeface="Arial" panose="020B0604020202020204" pitchFamily="34" charset="0"/>
              <a:buChar char="•"/>
            </a:pPr>
            <a:r>
              <a:rPr lang="en-US" dirty="0"/>
              <a:t>Design login and Registration Page</a:t>
            </a:r>
          </a:p>
          <a:p>
            <a:pPr marL="285750" indent="-285750">
              <a:buFont typeface="Arial" panose="020B0604020202020204" pitchFamily="34" charset="0"/>
              <a:buChar char="•"/>
            </a:pPr>
            <a:r>
              <a:rPr lang="en-US" dirty="0"/>
              <a:t>Create User Table in MongoDB</a:t>
            </a:r>
          </a:p>
          <a:p>
            <a:pPr marL="285750" indent="-285750">
              <a:buFont typeface="Arial" panose="020B0604020202020204" pitchFamily="34" charset="0"/>
              <a:buChar char="•"/>
            </a:pPr>
            <a:r>
              <a:rPr lang="en-US" dirty="0"/>
              <a:t>Connect web application with MongoDB</a:t>
            </a:r>
          </a:p>
        </p:txBody>
      </p:sp>
    </p:spTree>
    <p:extLst>
      <p:ext uri="{BB962C8B-B14F-4D97-AF65-F5344CB8AC3E}">
        <p14:creationId xmlns:p14="http://schemas.microsoft.com/office/powerpoint/2010/main" val="874500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1014C5D-65A2-47BE-8398-BBAFA283847F}"/>
              </a:ext>
            </a:extLst>
          </p:cNvPr>
          <p:cNvGraphicFramePr>
            <a:graphicFrameLocks noGrp="1"/>
          </p:cNvGraphicFramePr>
          <p:nvPr>
            <p:extLst>
              <p:ext uri="{D42A27DB-BD31-4B8C-83A1-F6EECF244321}">
                <p14:modId xmlns:p14="http://schemas.microsoft.com/office/powerpoint/2010/main" val="723003336"/>
              </p:ext>
            </p:extLst>
          </p:nvPr>
        </p:nvGraphicFramePr>
        <p:xfrm>
          <a:off x="499235" y="1275639"/>
          <a:ext cx="11101134" cy="4994530"/>
        </p:xfrm>
        <a:graphic>
          <a:graphicData uri="http://schemas.openxmlformats.org/drawingml/2006/table">
            <a:tbl>
              <a:tblPr firstRow="1">
                <a:tableStyleId>{284E427A-3D55-4303-BF80-6455036E1DE7}</a:tableStyleId>
              </a:tblPr>
              <a:tblGrid>
                <a:gridCol w="1005094">
                  <a:extLst>
                    <a:ext uri="{9D8B030D-6E8A-4147-A177-3AD203B41FA5}">
                      <a16:colId xmlns:a16="http://schemas.microsoft.com/office/drawing/2014/main" val="639097648"/>
                    </a:ext>
                  </a:extLst>
                </a:gridCol>
                <a:gridCol w="1005094">
                  <a:extLst>
                    <a:ext uri="{9D8B030D-6E8A-4147-A177-3AD203B41FA5}">
                      <a16:colId xmlns:a16="http://schemas.microsoft.com/office/drawing/2014/main" val="1954423575"/>
                    </a:ext>
                  </a:extLst>
                </a:gridCol>
                <a:gridCol w="770806">
                  <a:extLst>
                    <a:ext uri="{9D8B030D-6E8A-4147-A177-3AD203B41FA5}">
                      <a16:colId xmlns:a16="http://schemas.microsoft.com/office/drawing/2014/main" val="4164208754"/>
                    </a:ext>
                  </a:extLst>
                </a:gridCol>
                <a:gridCol w="3283932">
                  <a:extLst>
                    <a:ext uri="{9D8B030D-6E8A-4147-A177-3AD203B41FA5}">
                      <a16:colId xmlns:a16="http://schemas.microsoft.com/office/drawing/2014/main" val="1507272019"/>
                    </a:ext>
                  </a:extLst>
                </a:gridCol>
                <a:gridCol w="1520527">
                  <a:extLst>
                    <a:ext uri="{9D8B030D-6E8A-4147-A177-3AD203B41FA5}">
                      <a16:colId xmlns:a16="http://schemas.microsoft.com/office/drawing/2014/main" val="2914809287"/>
                    </a:ext>
                  </a:extLst>
                </a:gridCol>
                <a:gridCol w="1331534">
                  <a:extLst>
                    <a:ext uri="{9D8B030D-6E8A-4147-A177-3AD203B41FA5}">
                      <a16:colId xmlns:a16="http://schemas.microsoft.com/office/drawing/2014/main" val="3154606950"/>
                    </a:ext>
                  </a:extLst>
                </a:gridCol>
                <a:gridCol w="1307911">
                  <a:extLst>
                    <a:ext uri="{9D8B030D-6E8A-4147-A177-3AD203B41FA5}">
                      <a16:colId xmlns:a16="http://schemas.microsoft.com/office/drawing/2014/main" val="1161396988"/>
                    </a:ext>
                  </a:extLst>
                </a:gridCol>
                <a:gridCol w="876236">
                  <a:extLst>
                    <a:ext uri="{9D8B030D-6E8A-4147-A177-3AD203B41FA5}">
                      <a16:colId xmlns:a16="http://schemas.microsoft.com/office/drawing/2014/main" val="205430074"/>
                    </a:ext>
                  </a:extLst>
                </a:gridCol>
              </a:tblGrid>
              <a:tr h="490397">
                <a:tc>
                  <a:txBody>
                    <a:bodyPr/>
                    <a:lstStyle/>
                    <a:p>
                      <a:pPr algn="ctr" fontAlgn="b"/>
                      <a:r>
                        <a:rPr lang="en-US" sz="1300" u="none" strike="noStrike" dirty="0">
                          <a:effectLst/>
                        </a:rPr>
                        <a:t>Test Cases for</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ID</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ctr"/>
                      <a:r>
                        <a:rPr lang="en-US" sz="1300" u="none" strike="noStrike" dirty="0">
                          <a:effectLst/>
                        </a:rPr>
                        <a:t>Steps</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Test Scenario</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Test Data</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Expected Results</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Actual Results</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effectLst/>
                        </a:rPr>
                        <a:t>Pass/Fail</a:t>
                      </a:r>
                      <a:endParaRPr lang="en-US" sz="1300" b="1"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3779961260"/>
                  </a:ext>
                </a:extLst>
              </a:tr>
              <a:tr h="342089">
                <a:tc rowSpan="10">
                  <a:txBody>
                    <a:bodyPr/>
                    <a:lstStyle/>
                    <a:p>
                      <a:pPr algn="ctr" fontAlgn="ctr"/>
                      <a:r>
                        <a:rPr lang="en-US" sz="900" u="none" strike="noStrike" dirty="0">
                          <a:effectLst/>
                        </a:rPr>
                        <a:t>Registration</a:t>
                      </a:r>
                      <a:endParaRPr lang="en-US" sz="900" b="0" i="0" u="none" strike="noStrike" dirty="0">
                        <a:solidFill>
                          <a:schemeClr val="tx1"/>
                        </a:solidFill>
                        <a:effectLst/>
                        <a:latin typeface="Calibri" panose="020F0502020204030204" pitchFamily="34" charset="0"/>
                      </a:endParaRPr>
                    </a:p>
                  </a:txBody>
                  <a:tcPr marL="6903" marR="6903" marT="6903" marB="0" anchor="ctr"/>
                </a:tc>
                <a:tc rowSpan="10">
                  <a:txBody>
                    <a:bodyPr/>
                    <a:lstStyle/>
                    <a:p>
                      <a:pPr algn="ctr" fontAlgn="ctr"/>
                      <a:r>
                        <a:rPr lang="en-US" sz="900" u="none" strike="noStrike" dirty="0">
                          <a:effectLst/>
                        </a:rPr>
                        <a:t>ONCC-15</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ctr"/>
                      <a:r>
                        <a:rPr lang="en-US" sz="900" u="none" strike="noStrike" dirty="0">
                          <a:effectLst/>
                        </a:rPr>
                        <a:t>1</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 First name</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Sanath</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2566342156"/>
                  </a:ext>
                </a:extLst>
              </a:tr>
              <a:tr h="369478">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2</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dirty="0">
                          <a:effectLst/>
                        </a:rPr>
                        <a:t>Check registration form without first name</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*Blank*</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3105427696"/>
                  </a:ext>
                </a:extLst>
              </a:tr>
              <a:tr h="342089">
                <a:tc vMerge="1">
                  <a:txBody>
                    <a:bodyPr/>
                    <a:lstStyle/>
                    <a:p>
                      <a:endParaRPr lang="en-US"/>
                    </a:p>
                  </a:txBody>
                  <a:tcPr/>
                </a:tc>
                <a:tc vMerge="1">
                  <a:txBody>
                    <a:bodyPr/>
                    <a:lstStyle/>
                    <a:p>
                      <a:endParaRPr lang="en-US"/>
                    </a:p>
                  </a:txBody>
                  <a:tcPr/>
                </a:tc>
                <a:tc>
                  <a:txBody>
                    <a:bodyPr/>
                    <a:lstStyle/>
                    <a:p>
                      <a:pPr algn="ctr" fontAlgn="ctr"/>
                      <a:r>
                        <a:rPr lang="en-US" sz="900" u="none" strike="noStrike">
                          <a:effectLst/>
                        </a:rPr>
                        <a:t>3</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 Last name</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Gholap</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658094206"/>
                  </a:ext>
                </a:extLst>
              </a:tr>
              <a:tr h="34208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4</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without Last name</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*Blank*</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519423460"/>
                  </a:ext>
                </a:extLst>
              </a:tr>
              <a:tr h="34208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5</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dirty="0">
                          <a:effectLst/>
                        </a:rPr>
                        <a:t>Check registration form with </a:t>
                      </a:r>
                      <a:r>
                        <a:rPr lang="en-US" sz="900" u="none" strike="noStrike" dirty="0" err="1">
                          <a:effectLst/>
                        </a:rPr>
                        <a:t>vaild</a:t>
                      </a:r>
                      <a:r>
                        <a:rPr lang="en-US" sz="900" u="none" strike="noStrike" dirty="0">
                          <a:effectLst/>
                        </a:rPr>
                        <a:t> email</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800" u="sng" strike="noStrike">
                          <a:effectLst/>
                          <a:hlinkClick r:id="rId2">
                            <a:extLst>
                              <a:ext uri="{A12FA001-AC4F-418D-AE19-62706E023703}">
                                <ahyp:hlinkClr xmlns:ahyp="http://schemas.microsoft.com/office/drawing/2018/hyperlinkcolor" val="tx"/>
                              </a:ext>
                            </a:extLst>
                          </a:hlinkClick>
                        </a:rPr>
                        <a:t>sanath2097@gmail.com</a:t>
                      </a:r>
                      <a:endParaRPr lang="en-US" sz="800" b="0" i="0" u="sng"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30385921"/>
                  </a:ext>
                </a:extLst>
              </a:tr>
              <a:tr h="18473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6</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without email</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*Blank*</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468272135"/>
                  </a:ext>
                </a:extLst>
              </a:tr>
              <a:tr h="18473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7</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 Password</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testpassword</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2702000108"/>
                  </a:ext>
                </a:extLst>
              </a:tr>
              <a:tr h="34208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8</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without Password</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*Blank*</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PASS</a:t>
                      </a:r>
                      <a:endParaRPr lang="en-US" sz="900" b="0" i="0" u="none" strike="noStrike">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2823305990"/>
                  </a:ext>
                </a:extLst>
              </a:tr>
              <a:tr h="342089">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9</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 invalid email</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sanathgholap.com</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PASS</a:t>
                      </a:r>
                      <a:endParaRPr lang="en-US" sz="900" b="0"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611429022"/>
                  </a:ext>
                </a:extLst>
              </a:tr>
              <a:tr h="361081">
                <a:tc vMerge="1">
                  <a:txBody>
                    <a:bodyPr/>
                    <a:lstStyle/>
                    <a:p>
                      <a:endParaRPr lang="en-US"/>
                    </a:p>
                  </a:txBody>
                  <a:tcPr/>
                </a:tc>
                <a:tc vMerge="1">
                  <a:txBody>
                    <a:bodyPr/>
                    <a:lstStyle/>
                    <a:p>
                      <a:endParaRPr lang="en-US"/>
                    </a:p>
                  </a:txBody>
                  <a:tcPr/>
                </a:tc>
                <a:tc>
                  <a:txBody>
                    <a:bodyPr/>
                    <a:lstStyle/>
                    <a:p>
                      <a:pPr algn="ctr" fontAlgn="ctr"/>
                      <a:r>
                        <a:rPr lang="en-US" sz="900" u="none" strike="noStrike" dirty="0">
                          <a:effectLst/>
                        </a:rPr>
                        <a:t>10</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l" fontAlgn="b"/>
                      <a:r>
                        <a:rPr lang="en-US" sz="900" u="none" strike="noStrike">
                          <a:effectLst/>
                        </a:rPr>
                        <a:t>Check registration form with confirming Password</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*Wrong password in confirm field*</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NO Validation Errors</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a:effectLst/>
                        </a:rPr>
                        <a:t>NO Validation Errors</a:t>
                      </a:r>
                      <a:endParaRPr lang="en-US" sz="900" b="0"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PASS</a:t>
                      </a:r>
                      <a:endParaRPr lang="en-US" sz="900" b="0"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242317762"/>
                  </a:ext>
                </a:extLst>
              </a:tr>
              <a:tr h="675781">
                <a:tc rowSpan="2">
                  <a:txBody>
                    <a:bodyPr/>
                    <a:lstStyle/>
                    <a:p>
                      <a:pPr algn="ctr" fontAlgn="ctr"/>
                      <a:r>
                        <a:rPr lang="en-US" sz="900" u="none" strike="noStrike" dirty="0">
                          <a:effectLst/>
                        </a:rPr>
                        <a:t>Compiler</a:t>
                      </a:r>
                      <a:endParaRPr lang="en-US" sz="900" b="0" i="0" u="none" strike="noStrike" dirty="0">
                        <a:solidFill>
                          <a:schemeClr val="tx1"/>
                        </a:solidFill>
                        <a:effectLst/>
                        <a:latin typeface="Calibri" panose="020F0502020204030204" pitchFamily="34" charset="0"/>
                      </a:endParaRPr>
                    </a:p>
                  </a:txBody>
                  <a:tcPr marL="6903" marR="6903" marT="6903" marB="0" anchor="ctr"/>
                </a:tc>
                <a:tc rowSpan="2">
                  <a:txBody>
                    <a:bodyPr/>
                    <a:lstStyle/>
                    <a:p>
                      <a:pPr algn="ctr" fontAlgn="ctr"/>
                      <a:r>
                        <a:rPr lang="en-US" sz="900" u="none" strike="noStrike" dirty="0">
                          <a:effectLst/>
                        </a:rPr>
                        <a:t>ONCC-11</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ctr"/>
                      <a:r>
                        <a:rPr lang="en-US" sz="900" b="0" i="0" u="none" strike="noStrike" dirty="0">
                          <a:solidFill>
                            <a:schemeClr val="bg1"/>
                          </a:solidFill>
                          <a:effectLst/>
                          <a:latin typeface="Calibri" panose="020F0502020204030204" pitchFamily="34" charset="0"/>
                        </a:rPr>
                        <a:t>1</a:t>
                      </a:r>
                    </a:p>
                  </a:txBody>
                  <a:tcPr marL="6903" marR="6903" marT="6903"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Choosing the language from the drop-down menu with selecting a language</a:t>
                      </a:r>
                    </a:p>
                    <a:p>
                      <a:pPr algn="l" fontAlgn="b"/>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i-FI" sz="900" u="none" strike="noStrike" dirty="0">
                          <a:effectLst/>
                        </a:rPr>
                        <a:t>Java/Python/C/C++/C#</a:t>
                      </a:r>
                    </a:p>
                    <a:p>
                      <a:pPr algn="ctr" fontAlgn="b"/>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NO Validation Errors</a:t>
                      </a:r>
                    </a:p>
                    <a:p>
                      <a:pPr algn="ctr" fontAlgn="b"/>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NO Validation Errors</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PASS</a:t>
                      </a:r>
                    </a:p>
                    <a:p>
                      <a:pPr algn="ctr" fontAlgn="b"/>
                      <a:endParaRPr lang="en-US" sz="900" b="0"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590869417"/>
                  </a:ext>
                </a:extLst>
              </a:tr>
              <a:tr h="675781">
                <a:tc vMerge="1">
                  <a:txBody>
                    <a:bodyPr/>
                    <a:lstStyle/>
                    <a:p>
                      <a:pPr algn="ctr" fontAlgn="ctr"/>
                      <a:endParaRPr lang="en-US" sz="900" b="0" i="0" u="none" strike="noStrike" dirty="0">
                        <a:solidFill>
                          <a:srgbClr val="000000"/>
                        </a:solidFill>
                        <a:effectLst/>
                        <a:latin typeface="Calibri" panose="020F0502020204030204" pitchFamily="34" charset="0"/>
                      </a:endParaRPr>
                    </a:p>
                  </a:txBody>
                  <a:tcPr marL="6903" marR="6903" marT="6903" marB="0" anchor="ctr"/>
                </a:tc>
                <a:tc vMerge="1">
                  <a:txBody>
                    <a:bodyPr/>
                    <a:lstStyle/>
                    <a:p>
                      <a:pPr algn="ctr" fontAlgn="ctr"/>
                      <a:endParaRPr lang="en-US" sz="900" b="0" i="0" u="none" strike="noStrike" dirty="0">
                        <a:solidFill>
                          <a:srgbClr val="000000"/>
                        </a:solidFill>
                        <a:effectLst/>
                        <a:latin typeface="Calibri" panose="020F0502020204030204" pitchFamily="34" charset="0"/>
                      </a:endParaRPr>
                    </a:p>
                  </a:txBody>
                  <a:tcPr marL="6903" marR="6903" marT="6903" marB="0" anchor="ctr"/>
                </a:tc>
                <a:tc>
                  <a:txBody>
                    <a:bodyPr/>
                    <a:lstStyle/>
                    <a:p>
                      <a:pPr algn="ctr" fontAlgn="ctr"/>
                      <a:r>
                        <a:rPr lang="en-US" sz="900" b="0" i="0" u="none" strike="noStrike" dirty="0">
                          <a:solidFill>
                            <a:schemeClr val="bg1"/>
                          </a:solidFill>
                          <a:effectLst/>
                          <a:latin typeface="Calibri" panose="020F0502020204030204" pitchFamily="34" charset="0"/>
                        </a:rPr>
                        <a:t>2</a:t>
                      </a:r>
                    </a:p>
                  </a:txBody>
                  <a:tcPr marL="6903" marR="6903" marT="6903"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Choosing the language from the drop-down menu without selecting a language</a:t>
                      </a:r>
                    </a:p>
                    <a:p>
                      <a:pPr algn="l" fontAlgn="b"/>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*Blank*</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Validation Errors</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effectLst/>
                        </a:rPr>
                        <a:t>Validation Errors</a:t>
                      </a:r>
                      <a:endParaRPr lang="en-US" sz="900" b="0" i="0" u="none" strike="noStrike" dirty="0">
                        <a:solidFill>
                          <a:schemeClr val="tx1"/>
                        </a:solidFill>
                        <a:effectLst/>
                        <a:latin typeface="Calibri" panose="020F0502020204030204" pitchFamily="34" charset="0"/>
                      </a:endParaRPr>
                    </a:p>
                  </a:txBody>
                  <a:tcPr marL="6903" marR="6903" marT="6903"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u="none" strike="noStrike" dirty="0">
                          <a:effectLst/>
                        </a:rPr>
                        <a:t>PASS</a:t>
                      </a:r>
                    </a:p>
                    <a:p>
                      <a:pPr algn="ctr" fontAlgn="b"/>
                      <a:endParaRPr lang="en-US" sz="900" b="0"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1097791779"/>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3 Test Cases</a:t>
            </a:r>
          </a:p>
        </p:txBody>
      </p:sp>
    </p:spTree>
    <p:extLst>
      <p:ext uri="{BB962C8B-B14F-4D97-AF65-F5344CB8AC3E}">
        <p14:creationId xmlns:p14="http://schemas.microsoft.com/office/powerpoint/2010/main" val="3474705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5D4FC7C3-CDCB-4510-9A94-69C86D15F5B0}"/>
              </a:ext>
            </a:extLst>
          </p:cNvPr>
          <p:cNvPicPr>
            <a:picLocks noChangeAspect="1"/>
          </p:cNvPicPr>
          <p:nvPr/>
        </p:nvPicPr>
        <p:blipFill rotWithShape="1">
          <a:blip r:embed="rId2"/>
          <a:srcRect b="4052"/>
          <a:stretch/>
        </p:blipFill>
        <p:spPr>
          <a:xfrm>
            <a:off x="499234" y="1814287"/>
            <a:ext cx="6467621" cy="4674318"/>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3 Hours Burndown </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October 6, 2020 - October15, 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274282"/>
            <a:ext cx="5065485"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used Excel sheet to express our burndown charts.</a:t>
            </a:r>
          </a:p>
          <a:p>
            <a:pPr marL="285750" indent="-285750">
              <a:buFont typeface="Arial" panose="020B0604020202020204" pitchFamily="34" charset="0"/>
              <a:buChar char="•"/>
            </a:pPr>
            <a:r>
              <a:rPr lang="en-US" dirty="0"/>
              <a:t>This chart is based on Total Hours</a:t>
            </a:r>
          </a:p>
          <a:p>
            <a:pPr marL="285750" indent="-285750">
              <a:buFont typeface="Arial" panose="020B0604020202020204" pitchFamily="34" charset="0"/>
              <a:buChar char="•"/>
            </a:pPr>
            <a:r>
              <a:rPr lang="en-US" dirty="0"/>
              <a:t>Expected Hours=45</a:t>
            </a:r>
          </a:p>
          <a:p>
            <a:pPr marL="285750" indent="-285750">
              <a:buFont typeface="Arial" panose="020B0604020202020204" pitchFamily="34" charset="0"/>
              <a:buChar char="•"/>
            </a:pPr>
            <a:r>
              <a:rPr lang="en-US" dirty="0"/>
              <a:t>Completed Hours=45 </a:t>
            </a:r>
          </a:p>
          <a:p>
            <a:pPr marL="285750" indent="-285750">
              <a:buFont typeface="Arial" panose="020B0604020202020204" pitchFamily="34" charset="0"/>
              <a:buChar char="•"/>
            </a:pPr>
            <a:r>
              <a:rPr lang="en-US" dirty="0"/>
              <a:t>Completed Artifacts (hours) = 100%</a:t>
            </a:r>
          </a:p>
        </p:txBody>
      </p:sp>
    </p:spTree>
    <p:extLst>
      <p:ext uri="{BB962C8B-B14F-4D97-AF65-F5344CB8AC3E}">
        <p14:creationId xmlns:p14="http://schemas.microsoft.com/office/powerpoint/2010/main" val="209708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 table, Excel&#10;&#10;Description automatically generated">
            <a:extLst>
              <a:ext uri="{FF2B5EF4-FFF2-40B4-BE49-F238E27FC236}">
                <a16:creationId xmlns:a16="http://schemas.microsoft.com/office/drawing/2014/main" id="{F5203DC1-F5CF-4405-AECD-4FE6E6AAA269}"/>
              </a:ext>
            </a:extLst>
          </p:cNvPr>
          <p:cNvPicPr>
            <a:picLocks noChangeAspect="1"/>
          </p:cNvPicPr>
          <p:nvPr/>
        </p:nvPicPr>
        <p:blipFill rotWithShape="1">
          <a:blip r:embed="rId2"/>
          <a:srcRect l="2084" r="5418" b="7948"/>
          <a:stretch/>
        </p:blipFill>
        <p:spPr>
          <a:xfrm>
            <a:off x="499234" y="1814285"/>
            <a:ext cx="6489539" cy="4674318"/>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3 Burndown (Story Points)</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October 6, 2020 - October15, 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782112"/>
            <a:ext cx="5065485" cy="646331"/>
          </a:xfrm>
          <a:prstGeom prst="rect">
            <a:avLst/>
          </a:prstGeom>
          <a:noFill/>
        </p:spPr>
        <p:txBody>
          <a:bodyPr wrap="square" rtlCol="0">
            <a:spAutoFit/>
          </a:bodyPr>
          <a:lstStyle/>
          <a:p>
            <a:r>
              <a:rPr lang="en-US" dirty="0"/>
              <a:t>We don’t have any user stories for Sprint 3</a:t>
            </a:r>
          </a:p>
          <a:p>
            <a:r>
              <a:rPr lang="en-US" dirty="0"/>
              <a:t>Velocity = 0</a:t>
            </a:r>
          </a:p>
        </p:txBody>
      </p:sp>
    </p:spTree>
    <p:extLst>
      <p:ext uri="{BB962C8B-B14F-4D97-AF65-F5344CB8AC3E}">
        <p14:creationId xmlns:p14="http://schemas.microsoft.com/office/powerpoint/2010/main" val="2298077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A64E9E-8EA0-41FB-9677-E1720249444A}"/>
              </a:ext>
            </a:extLst>
          </p:cNvPr>
          <p:cNvGraphicFramePr>
            <a:graphicFrameLocks noGrp="1"/>
          </p:cNvGraphicFramePr>
          <p:nvPr>
            <p:extLst>
              <p:ext uri="{D42A27DB-BD31-4B8C-83A1-F6EECF244321}">
                <p14:modId xmlns:p14="http://schemas.microsoft.com/office/powerpoint/2010/main" val="4243348700"/>
              </p:ext>
            </p:extLst>
          </p:nvPr>
        </p:nvGraphicFramePr>
        <p:xfrm>
          <a:off x="499233" y="1275639"/>
          <a:ext cx="7991705" cy="5212965"/>
        </p:xfrm>
        <a:graphic>
          <a:graphicData uri="http://schemas.openxmlformats.org/drawingml/2006/table">
            <a:tbl>
              <a:tblPr firstRow="1" bandRow="1">
                <a:tableStyleId>{284E427A-3D55-4303-BF80-6455036E1DE7}</a:tableStyleId>
              </a:tblPr>
              <a:tblGrid>
                <a:gridCol w="730662">
                  <a:extLst>
                    <a:ext uri="{9D8B030D-6E8A-4147-A177-3AD203B41FA5}">
                      <a16:colId xmlns:a16="http://schemas.microsoft.com/office/drawing/2014/main" val="1376593588"/>
                    </a:ext>
                  </a:extLst>
                </a:gridCol>
                <a:gridCol w="1142804">
                  <a:extLst>
                    <a:ext uri="{9D8B030D-6E8A-4147-A177-3AD203B41FA5}">
                      <a16:colId xmlns:a16="http://schemas.microsoft.com/office/drawing/2014/main" val="691111395"/>
                    </a:ext>
                  </a:extLst>
                </a:gridCol>
                <a:gridCol w="3605391">
                  <a:extLst>
                    <a:ext uri="{9D8B030D-6E8A-4147-A177-3AD203B41FA5}">
                      <a16:colId xmlns:a16="http://schemas.microsoft.com/office/drawing/2014/main" val="2099292245"/>
                    </a:ext>
                  </a:extLst>
                </a:gridCol>
                <a:gridCol w="847235">
                  <a:extLst>
                    <a:ext uri="{9D8B030D-6E8A-4147-A177-3AD203B41FA5}">
                      <a16:colId xmlns:a16="http://schemas.microsoft.com/office/drawing/2014/main" val="3821851058"/>
                    </a:ext>
                  </a:extLst>
                </a:gridCol>
                <a:gridCol w="758597">
                  <a:extLst>
                    <a:ext uri="{9D8B030D-6E8A-4147-A177-3AD203B41FA5}">
                      <a16:colId xmlns:a16="http://schemas.microsoft.com/office/drawing/2014/main" val="655157681"/>
                    </a:ext>
                  </a:extLst>
                </a:gridCol>
                <a:gridCol w="907016">
                  <a:extLst>
                    <a:ext uri="{9D8B030D-6E8A-4147-A177-3AD203B41FA5}">
                      <a16:colId xmlns:a16="http://schemas.microsoft.com/office/drawing/2014/main" val="2589668097"/>
                    </a:ext>
                  </a:extLst>
                </a:gridCol>
              </a:tblGrid>
              <a:tr h="627487">
                <a:tc>
                  <a:txBody>
                    <a:bodyPr/>
                    <a:lstStyle/>
                    <a:p>
                      <a:pPr algn="ctr"/>
                      <a:r>
                        <a:rPr lang="en-US" sz="1050" dirty="0"/>
                        <a:t>Issue Type</a:t>
                      </a:r>
                      <a:endParaRPr lang="en-US" sz="1050" dirty="0">
                        <a:solidFill>
                          <a:schemeClr val="tx1"/>
                        </a:solidFill>
                      </a:endParaRPr>
                    </a:p>
                  </a:txBody>
                  <a:tcPr/>
                </a:tc>
                <a:tc>
                  <a:txBody>
                    <a:bodyPr/>
                    <a:lstStyle/>
                    <a:p>
                      <a:pPr algn="ctr"/>
                      <a:r>
                        <a:rPr lang="en-US" sz="1050" dirty="0"/>
                        <a:t>ID</a:t>
                      </a:r>
                      <a:endParaRPr lang="en-US" sz="1050" dirty="0">
                        <a:solidFill>
                          <a:schemeClr val="tx1"/>
                        </a:solidFill>
                      </a:endParaRPr>
                    </a:p>
                  </a:txBody>
                  <a:tcPr/>
                </a:tc>
                <a:tc>
                  <a:txBody>
                    <a:bodyPr/>
                    <a:lstStyle/>
                    <a:p>
                      <a:pPr algn="ctr"/>
                      <a:r>
                        <a:rPr lang="en-US" sz="1050" dirty="0"/>
                        <a:t>Summary</a:t>
                      </a:r>
                      <a:endParaRPr lang="en-US" sz="1050" dirty="0">
                        <a:solidFill>
                          <a:schemeClr val="tx1"/>
                        </a:solidFill>
                      </a:endParaRPr>
                    </a:p>
                  </a:txBody>
                  <a:tcPr/>
                </a:tc>
                <a:tc>
                  <a:txBody>
                    <a:bodyPr/>
                    <a:lstStyle/>
                    <a:p>
                      <a:pPr algn="ctr"/>
                      <a:r>
                        <a:rPr lang="en-US" sz="1050" dirty="0"/>
                        <a:t>Priority</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Status</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Story Points</a:t>
                      </a:r>
                      <a:endParaRPr lang="en-US" sz="1050" dirty="0">
                        <a:solidFill>
                          <a:schemeClr val="tx1"/>
                        </a:solidFill>
                      </a:endParaRPr>
                    </a:p>
                  </a:txBody>
                  <a:tcPr/>
                </a:tc>
                <a:extLst>
                  <a:ext uri="{0D108BD9-81ED-4DB2-BD59-A6C34878D82A}">
                    <a16:rowId xmlns:a16="http://schemas.microsoft.com/office/drawing/2014/main" val="152257797"/>
                  </a:ext>
                </a:extLst>
              </a:tr>
              <a:tr h="627487">
                <a:tc>
                  <a:txBody>
                    <a:bodyPr/>
                    <a:lstStyle/>
                    <a:p>
                      <a:pPr algn="ctr"/>
                      <a:r>
                        <a:rPr lang="en-US" sz="1050" dirty="0"/>
                        <a:t>Story</a:t>
                      </a:r>
                      <a:endParaRPr lang="en-US" sz="1050" dirty="0">
                        <a:solidFill>
                          <a:schemeClr val="tx1"/>
                        </a:solidFill>
                      </a:endParaRPr>
                    </a:p>
                  </a:txBody>
                  <a:tcPr/>
                </a:tc>
                <a:tc>
                  <a:txBody>
                    <a:bodyPr/>
                    <a:lstStyle/>
                    <a:p>
                      <a:pPr algn="ctr"/>
                      <a:r>
                        <a:rPr lang="en-US" sz="1050" dirty="0"/>
                        <a:t>ONCC-19</a:t>
                      </a:r>
                      <a:endParaRPr lang="en-US" sz="1050" dirty="0">
                        <a:solidFill>
                          <a:schemeClr val="tx1"/>
                        </a:solidFill>
                      </a:endParaRPr>
                    </a:p>
                  </a:txBody>
                  <a:tcPr/>
                </a:tc>
                <a:tc>
                  <a:txBody>
                    <a:bodyPr/>
                    <a:lstStyle/>
                    <a:p>
                      <a:r>
                        <a:rPr lang="en-US" sz="1050" dirty="0"/>
                        <a:t>As a Guest User, I want to have an option to select Java programming language so that I can compile my code written in Java language</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8</a:t>
                      </a:r>
                      <a:endParaRPr lang="en-US" sz="1050" dirty="0">
                        <a:solidFill>
                          <a:schemeClr val="tx1"/>
                        </a:solidFill>
                      </a:endParaRPr>
                    </a:p>
                  </a:txBody>
                  <a:tcPr/>
                </a:tc>
                <a:extLst>
                  <a:ext uri="{0D108BD9-81ED-4DB2-BD59-A6C34878D82A}">
                    <a16:rowId xmlns:a16="http://schemas.microsoft.com/office/drawing/2014/main" val="3475594561"/>
                  </a:ext>
                </a:extLst>
              </a:tr>
              <a:tr h="804470">
                <a:tc>
                  <a:txBody>
                    <a:bodyPr/>
                    <a:lstStyle/>
                    <a:p>
                      <a:pPr algn="ctr"/>
                      <a:r>
                        <a:rPr lang="en-US" sz="1050" dirty="0"/>
                        <a:t>Story</a:t>
                      </a:r>
                      <a:endParaRPr lang="en-US" sz="1050" dirty="0">
                        <a:solidFill>
                          <a:schemeClr val="tx1"/>
                        </a:solidFill>
                      </a:endParaRPr>
                    </a:p>
                  </a:txBody>
                  <a:tcPr/>
                </a:tc>
                <a:tc>
                  <a:txBody>
                    <a:bodyPr/>
                    <a:lstStyle/>
                    <a:p>
                      <a:pPr algn="ctr"/>
                      <a:r>
                        <a:rPr lang="en-US" sz="1050" dirty="0"/>
                        <a:t>ONCC-20e </a:t>
                      </a:r>
                      <a:endParaRPr lang="en-US" sz="1050" dirty="0">
                        <a:solidFill>
                          <a:schemeClr val="tx1"/>
                        </a:solidFill>
                      </a:endParaRPr>
                    </a:p>
                  </a:txBody>
                  <a:tcPr/>
                </a:tc>
                <a:tc>
                  <a:txBody>
                    <a:bodyPr/>
                    <a:lstStyle/>
                    <a:p>
                      <a:r>
                        <a:rPr lang="en-US" sz="1050" dirty="0"/>
                        <a:t>As a Registered User, I want to have a login page so that I can use features like save and  edit existing code which are exclusively available for registered users only</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High</a:t>
                      </a:r>
                    </a:p>
                    <a:p>
                      <a:pPr algn="ct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2</a:t>
                      </a:r>
                      <a:endParaRPr lang="en-US" sz="1050" dirty="0">
                        <a:solidFill>
                          <a:schemeClr val="tx1"/>
                        </a:solidFill>
                      </a:endParaRPr>
                    </a:p>
                  </a:txBody>
                  <a:tcPr/>
                </a:tc>
                <a:extLst>
                  <a:ext uri="{0D108BD9-81ED-4DB2-BD59-A6C34878D82A}">
                    <a16:rowId xmlns:a16="http://schemas.microsoft.com/office/drawing/2014/main" val="266984601"/>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ONCC-21e</a:t>
                      </a:r>
                      <a:endParaRPr lang="en-US" sz="1050" dirty="0">
                        <a:solidFill>
                          <a:schemeClr val="tx1"/>
                        </a:solidFill>
                      </a:endParaRPr>
                    </a:p>
                  </a:txBody>
                  <a:tcPr/>
                </a:tc>
                <a:tc>
                  <a:txBody>
                    <a:bodyPr/>
                    <a:lstStyle/>
                    <a:p>
                      <a:r>
                        <a:rPr lang="en-US" sz="1050" u="none" strike="noStrike" cap="none" dirty="0">
                          <a:effectLst/>
                          <a:sym typeface="Arial"/>
                        </a:rPr>
                        <a:t>Decoding the password while comparing the password</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dirty="0">
                          <a:effectLst/>
                          <a:sym typeface="Arial"/>
                        </a:rPr>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p>
                  </a:txBody>
                  <a:tcPr/>
                </a:tc>
                <a:extLst>
                  <a:ext uri="{0D108BD9-81ED-4DB2-BD59-A6C34878D82A}">
                    <a16:rowId xmlns:a16="http://schemas.microsoft.com/office/drawing/2014/main" val="1265045412"/>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ONCC-22e</a:t>
                      </a:r>
                      <a:endParaRPr lang="en-US" sz="1050" dirty="0">
                        <a:solidFill>
                          <a:schemeClr val="tx1"/>
                        </a:solidFill>
                      </a:endParaRPr>
                    </a:p>
                  </a:txBody>
                  <a:tcPr/>
                </a:tc>
                <a:tc>
                  <a:txBody>
                    <a:bodyPr/>
                    <a:lstStyle/>
                    <a:p>
                      <a:r>
                        <a:rPr lang="en-US" sz="1050" u="none" strike="noStrike" cap="none" dirty="0">
                          <a:effectLst/>
                          <a:sym typeface="Arial"/>
                        </a:rPr>
                        <a:t>Initiate the saving source code module in front-end</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High</a:t>
                      </a:r>
                    </a:p>
                    <a:p>
                      <a:pPr algn="ct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1682461446"/>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ONCC-23e</a:t>
                      </a:r>
                      <a:endParaRPr lang="en-US" sz="1050" dirty="0">
                        <a:solidFill>
                          <a:schemeClr val="tx1"/>
                        </a:solidFill>
                      </a:endParaRPr>
                    </a:p>
                  </a:txBody>
                  <a:tcPr/>
                </a:tc>
                <a:tc>
                  <a:txBody>
                    <a:bodyPr/>
                    <a:lstStyle/>
                    <a:p>
                      <a:r>
                        <a:rPr lang="en-US" sz="1050" dirty="0"/>
                        <a:t>Create table for saving source code</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2945149209"/>
                  </a:ext>
                </a:extLst>
              </a:tr>
              <a:tr h="450503">
                <a:tc>
                  <a:txBody>
                    <a:bodyPr/>
                    <a:lstStyle/>
                    <a:p>
                      <a:pPr algn="ctr"/>
                      <a:r>
                        <a:rPr lang="en-US" sz="1050" dirty="0"/>
                        <a:t>Task </a:t>
                      </a:r>
                      <a:endParaRPr lang="en-US" sz="1050" dirty="0">
                        <a:solidFill>
                          <a:schemeClr val="tx1"/>
                        </a:solidFill>
                      </a:endParaRPr>
                    </a:p>
                  </a:txBody>
                  <a:tcPr/>
                </a:tc>
                <a:tc>
                  <a:txBody>
                    <a:bodyPr/>
                    <a:lstStyle/>
                    <a:p>
                      <a:pPr algn="ctr"/>
                      <a:r>
                        <a:rPr lang="en-US" sz="1050" dirty="0"/>
                        <a:t>ONCC-24e</a:t>
                      </a:r>
                      <a:endParaRPr lang="en-US" sz="1050" dirty="0">
                        <a:solidFill>
                          <a:schemeClr val="tx1"/>
                        </a:solidFill>
                      </a:endParaRPr>
                    </a:p>
                  </a:txBody>
                  <a:tcPr/>
                </a:tc>
                <a:tc>
                  <a:txBody>
                    <a:bodyPr/>
                    <a:lstStyle/>
                    <a:p>
                      <a:r>
                        <a:rPr lang="en-US" sz="1050" u="none" strike="noStrike" cap="none" dirty="0">
                          <a:effectLst/>
                          <a:sym typeface="Arial"/>
                        </a:rPr>
                        <a:t>Aggregation of the tables for saving source code to specific user</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1664085541"/>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ONCC-26e</a:t>
                      </a:r>
                      <a:endParaRPr lang="en-US" sz="1050" dirty="0">
                        <a:solidFill>
                          <a:schemeClr val="tx1"/>
                        </a:solidFill>
                      </a:endParaRPr>
                    </a:p>
                  </a:txBody>
                  <a:tcPr/>
                </a:tc>
                <a:tc>
                  <a:txBody>
                    <a:bodyPr/>
                    <a:lstStyle/>
                    <a:p>
                      <a:r>
                        <a:rPr lang="en-US" sz="1050" dirty="0"/>
                        <a:t>Create session for each user after login</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Done</a:t>
                      </a:r>
                    </a:p>
                    <a:p>
                      <a:pPr algn="ct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1542566948"/>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ONCC-18e</a:t>
                      </a:r>
                      <a:endParaRPr lang="en-US" sz="1050" dirty="0">
                        <a:solidFill>
                          <a:schemeClr val="tx1"/>
                        </a:solidFill>
                      </a:endParaRPr>
                    </a:p>
                  </a:txBody>
                  <a:tcPr/>
                </a:tc>
                <a:tc>
                  <a:txBody>
                    <a:bodyPr/>
                    <a:lstStyle/>
                    <a:p>
                      <a:r>
                        <a:rPr lang="en-US" sz="1050" dirty="0"/>
                        <a:t>Existing user can not re-register</a:t>
                      </a:r>
                      <a:endParaRPr lang="en-US" sz="1050" dirty="0">
                        <a:solidFill>
                          <a:schemeClr val="tx1"/>
                        </a:solidFill>
                      </a:endParaRPr>
                    </a:p>
                  </a:txBody>
                  <a:tcPr/>
                </a:tc>
                <a:tc>
                  <a:txBody>
                    <a:bodyPr/>
                    <a:lstStyle/>
                    <a:p>
                      <a:pPr algn="ctr"/>
                      <a:r>
                        <a:rPr lang="en-US" sz="1050" dirty="0"/>
                        <a:t>Medium</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1427302296"/>
                  </a:ext>
                </a:extLst>
              </a:tr>
              <a:tr h="450503">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ONCC-25e</a:t>
                      </a:r>
                      <a:endParaRPr lang="en-US" sz="1050" dirty="0">
                        <a:solidFill>
                          <a:schemeClr val="tx1"/>
                        </a:solidFill>
                      </a:endParaRPr>
                    </a:p>
                  </a:txBody>
                  <a:tcPr/>
                </a:tc>
                <a:tc>
                  <a:txBody>
                    <a:bodyPr/>
                    <a:lstStyle/>
                    <a:p>
                      <a:r>
                        <a:rPr lang="en-US" sz="1050" dirty="0"/>
                        <a:t>REST-API Put, Update, Delete Command</a:t>
                      </a:r>
                      <a:endParaRPr lang="en-US" sz="1050" dirty="0">
                        <a:solidFill>
                          <a:schemeClr val="tx1"/>
                        </a:solidFill>
                      </a:endParaRPr>
                    </a:p>
                  </a:txBody>
                  <a:tcPr/>
                </a:tc>
                <a:tc>
                  <a:txBody>
                    <a:bodyPr/>
                    <a:lstStyle/>
                    <a:p>
                      <a:pPr algn="ctr"/>
                      <a:r>
                        <a:rPr lang="en-US" sz="1050" dirty="0"/>
                        <a:t>Medium</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solidFill>
                            <a:schemeClr val="bg1"/>
                          </a:solidFill>
                        </a:rPr>
                        <a:t>N/A</a:t>
                      </a:r>
                      <a:endParaRPr lang="en-US" sz="1050" dirty="0">
                        <a:solidFill>
                          <a:schemeClr val="tx1"/>
                        </a:solidFill>
                      </a:endParaRPr>
                    </a:p>
                  </a:txBody>
                  <a:tcPr/>
                </a:tc>
                <a:extLst>
                  <a:ext uri="{0D108BD9-81ED-4DB2-BD59-A6C34878D82A}">
                    <a16:rowId xmlns:a16="http://schemas.microsoft.com/office/drawing/2014/main" val="1065620020"/>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4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90939" y="3099403"/>
            <a:ext cx="3599542" cy="1477328"/>
          </a:xfrm>
          <a:prstGeom prst="rect">
            <a:avLst/>
          </a:prstGeom>
          <a:noFill/>
        </p:spPr>
        <p:txBody>
          <a:bodyPr wrap="square" rtlCol="0" anchor="ctr">
            <a:spAutoFit/>
          </a:bodyPr>
          <a:lstStyle/>
          <a:p>
            <a:r>
              <a:rPr lang="en-US" dirty="0"/>
              <a:t>Sprint 4 Goal:</a:t>
            </a:r>
          </a:p>
          <a:p>
            <a:pPr marL="285750" indent="-285750">
              <a:buFont typeface="Arial" panose="020B0604020202020204" pitchFamily="34" charset="0"/>
              <a:buChar char="•"/>
            </a:pPr>
            <a:r>
              <a:rPr lang="en-US" dirty="0"/>
              <a:t>Facilitate Compiler with Java module</a:t>
            </a:r>
          </a:p>
          <a:p>
            <a:pPr marL="285750" indent="-285750">
              <a:buFont typeface="Arial" panose="020B0604020202020204" pitchFamily="34" charset="0"/>
              <a:buChar char="•"/>
            </a:pPr>
            <a:r>
              <a:rPr lang="en-US" dirty="0"/>
              <a:t>Develop Login Module with flask(Python)</a:t>
            </a:r>
          </a:p>
        </p:txBody>
      </p:sp>
    </p:spTree>
    <p:extLst>
      <p:ext uri="{BB962C8B-B14F-4D97-AF65-F5344CB8AC3E}">
        <p14:creationId xmlns:p14="http://schemas.microsoft.com/office/powerpoint/2010/main" val="1439693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957D5DB-5293-4415-A82B-04E76C264754}"/>
              </a:ext>
            </a:extLst>
          </p:cNvPr>
          <p:cNvGraphicFramePr>
            <a:graphicFrameLocks noGrp="1"/>
          </p:cNvGraphicFramePr>
          <p:nvPr>
            <p:extLst>
              <p:ext uri="{D42A27DB-BD31-4B8C-83A1-F6EECF244321}">
                <p14:modId xmlns:p14="http://schemas.microsoft.com/office/powerpoint/2010/main" val="524732176"/>
              </p:ext>
            </p:extLst>
          </p:nvPr>
        </p:nvGraphicFramePr>
        <p:xfrm>
          <a:off x="499232" y="1275639"/>
          <a:ext cx="11101134" cy="3952386"/>
        </p:xfrm>
        <a:graphic>
          <a:graphicData uri="http://schemas.openxmlformats.org/drawingml/2006/table">
            <a:tbl>
              <a:tblPr firstRow="1">
                <a:tableStyleId>{284E427A-3D55-4303-BF80-6455036E1DE7}</a:tableStyleId>
              </a:tblPr>
              <a:tblGrid>
                <a:gridCol w="1005094">
                  <a:extLst>
                    <a:ext uri="{9D8B030D-6E8A-4147-A177-3AD203B41FA5}">
                      <a16:colId xmlns:a16="http://schemas.microsoft.com/office/drawing/2014/main" val="282694967"/>
                    </a:ext>
                  </a:extLst>
                </a:gridCol>
                <a:gridCol w="761615">
                  <a:extLst>
                    <a:ext uri="{9D8B030D-6E8A-4147-A177-3AD203B41FA5}">
                      <a16:colId xmlns:a16="http://schemas.microsoft.com/office/drawing/2014/main" val="1935119555"/>
                    </a:ext>
                  </a:extLst>
                </a:gridCol>
                <a:gridCol w="703974">
                  <a:extLst>
                    <a:ext uri="{9D8B030D-6E8A-4147-A177-3AD203B41FA5}">
                      <a16:colId xmlns:a16="http://schemas.microsoft.com/office/drawing/2014/main" val="4274305979"/>
                    </a:ext>
                  </a:extLst>
                </a:gridCol>
                <a:gridCol w="3594243">
                  <a:extLst>
                    <a:ext uri="{9D8B030D-6E8A-4147-A177-3AD203B41FA5}">
                      <a16:colId xmlns:a16="http://schemas.microsoft.com/office/drawing/2014/main" val="1079694320"/>
                    </a:ext>
                  </a:extLst>
                </a:gridCol>
                <a:gridCol w="1520527">
                  <a:extLst>
                    <a:ext uri="{9D8B030D-6E8A-4147-A177-3AD203B41FA5}">
                      <a16:colId xmlns:a16="http://schemas.microsoft.com/office/drawing/2014/main" val="297872667"/>
                    </a:ext>
                  </a:extLst>
                </a:gridCol>
                <a:gridCol w="1331534">
                  <a:extLst>
                    <a:ext uri="{9D8B030D-6E8A-4147-A177-3AD203B41FA5}">
                      <a16:colId xmlns:a16="http://schemas.microsoft.com/office/drawing/2014/main" val="420886961"/>
                    </a:ext>
                  </a:extLst>
                </a:gridCol>
                <a:gridCol w="1307911">
                  <a:extLst>
                    <a:ext uri="{9D8B030D-6E8A-4147-A177-3AD203B41FA5}">
                      <a16:colId xmlns:a16="http://schemas.microsoft.com/office/drawing/2014/main" val="2584578664"/>
                    </a:ext>
                  </a:extLst>
                </a:gridCol>
                <a:gridCol w="876236">
                  <a:extLst>
                    <a:ext uri="{9D8B030D-6E8A-4147-A177-3AD203B41FA5}">
                      <a16:colId xmlns:a16="http://schemas.microsoft.com/office/drawing/2014/main" val="625288985"/>
                    </a:ext>
                  </a:extLst>
                </a:gridCol>
              </a:tblGrid>
              <a:tr h="559026">
                <a:tc>
                  <a:txBody>
                    <a:bodyPr/>
                    <a:lstStyle/>
                    <a:p>
                      <a:pPr algn="ctr" fontAlgn="b"/>
                      <a:r>
                        <a:rPr lang="en-US" sz="1300" u="none" strike="noStrike">
                          <a:solidFill>
                            <a:schemeClr val="tx1"/>
                          </a:solidFill>
                          <a:effectLst/>
                        </a:rPr>
                        <a:t>Test Cases for</a:t>
                      </a:r>
                      <a:endParaRPr lang="en-US" sz="1300" b="1"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solidFill>
                            <a:schemeClr val="tx1"/>
                          </a:solidFill>
                          <a:effectLst/>
                        </a:rPr>
                        <a:t>ID</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ctr"/>
                      <a:r>
                        <a:rPr lang="en-US" sz="1300" u="none" strike="noStrike" dirty="0">
                          <a:solidFill>
                            <a:schemeClr val="tx1"/>
                          </a:solidFill>
                          <a:effectLst/>
                        </a:rPr>
                        <a:t>Steps</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a:solidFill>
                            <a:schemeClr val="tx1"/>
                          </a:solidFill>
                          <a:effectLst/>
                        </a:rPr>
                        <a:t>Test Scenario</a:t>
                      </a:r>
                      <a:endParaRPr lang="en-US" sz="1300" b="1"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solidFill>
                            <a:schemeClr val="tx1"/>
                          </a:solidFill>
                          <a:effectLst/>
                        </a:rPr>
                        <a:t>Test Data</a:t>
                      </a:r>
                      <a:endParaRPr lang="en-US" sz="1300" b="1" i="0" u="none" strike="noStrike" dirty="0">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a:solidFill>
                            <a:schemeClr val="tx1"/>
                          </a:solidFill>
                          <a:effectLst/>
                        </a:rPr>
                        <a:t>Expected Results</a:t>
                      </a:r>
                      <a:endParaRPr lang="en-US" sz="1300" b="1"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a:solidFill>
                            <a:schemeClr val="tx1"/>
                          </a:solidFill>
                          <a:effectLst/>
                        </a:rPr>
                        <a:t>Actual Results</a:t>
                      </a:r>
                      <a:endParaRPr lang="en-US" sz="1300" b="1" i="0" u="none" strike="noStrike">
                        <a:solidFill>
                          <a:schemeClr val="tx1"/>
                        </a:solidFill>
                        <a:effectLst/>
                        <a:latin typeface="Calibri" panose="020F0502020204030204" pitchFamily="34" charset="0"/>
                      </a:endParaRPr>
                    </a:p>
                  </a:txBody>
                  <a:tcPr marL="6903" marR="6903" marT="6903" marB="0" anchor="ctr"/>
                </a:tc>
                <a:tc>
                  <a:txBody>
                    <a:bodyPr/>
                    <a:lstStyle/>
                    <a:p>
                      <a:pPr algn="ctr" fontAlgn="b"/>
                      <a:r>
                        <a:rPr lang="en-US" sz="1300" u="none" strike="noStrike" dirty="0">
                          <a:solidFill>
                            <a:schemeClr val="tx1"/>
                          </a:solidFill>
                          <a:effectLst/>
                        </a:rPr>
                        <a:t>Pass/Fail</a:t>
                      </a:r>
                      <a:endParaRPr lang="en-US" sz="1300" b="1" i="0" u="none" strike="noStrike" dirty="0">
                        <a:solidFill>
                          <a:schemeClr val="tx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570922897"/>
                  </a:ext>
                </a:extLst>
              </a:tr>
              <a:tr h="848340">
                <a:tc rowSpan="3">
                  <a:txBody>
                    <a:bodyPr/>
                    <a:lstStyle/>
                    <a:p>
                      <a:pPr algn="ctr" fontAlgn="ctr"/>
                      <a:r>
                        <a:rPr lang="en-US" sz="900" u="none" strike="noStrike" dirty="0">
                          <a:solidFill>
                            <a:schemeClr val="bg1"/>
                          </a:solidFill>
                          <a:effectLst/>
                        </a:rPr>
                        <a:t>Login</a:t>
                      </a:r>
                      <a:endParaRPr lang="en-US" sz="900" b="0" i="0" u="none" strike="noStrike" dirty="0">
                        <a:solidFill>
                          <a:schemeClr val="bg1"/>
                        </a:solidFill>
                        <a:effectLst/>
                        <a:latin typeface="Calibri" panose="020F0502020204030204" pitchFamily="34" charset="0"/>
                      </a:endParaRPr>
                    </a:p>
                  </a:txBody>
                  <a:tcPr marL="6903" marR="6903" marT="6903" marB="0" anchor="ctr"/>
                </a:tc>
                <a:tc rowSpan="3">
                  <a:txBody>
                    <a:bodyPr/>
                    <a:lstStyle/>
                    <a:p>
                      <a:pPr algn="ctr" fontAlgn="ctr"/>
                      <a:r>
                        <a:rPr lang="en-US" sz="900" u="none" strike="noStrike" dirty="0">
                          <a:solidFill>
                            <a:schemeClr val="bg1"/>
                          </a:solidFill>
                          <a:effectLst/>
                        </a:rPr>
                        <a:t>ONCC-20e</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ctr"/>
                      <a:r>
                        <a:rPr lang="en-US" sz="900" u="none" strike="noStrike" dirty="0">
                          <a:solidFill>
                            <a:schemeClr val="bg1"/>
                          </a:solidFill>
                          <a:effectLst/>
                        </a:rPr>
                        <a:t>1</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Check Login page with Password</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testpassword</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NO Validation Errors</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NO Validation Errors</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PASS</a:t>
                      </a:r>
                      <a:endParaRPr lang="en-US" sz="900" b="0" i="0" u="none" strike="noStrike" dirty="0">
                        <a:solidFill>
                          <a:schemeClr val="bg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4036240512"/>
                  </a:ext>
                </a:extLst>
              </a:tr>
              <a:tr h="848340">
                <a:tc vMerge="1">
                  <a:txBody>
                    <a:bodyPr/>
                    <a:lstStyle/>
                    <a:p>
                      <a:endParaRPr lang="en-US"/>
                    </a:p>
                  </a:txBody>
                  <a:tcPr/>
                </a:tc>
                <a:tc vMerge="1">
                  <a:txBody>
                    <a:bodyPr/>
                    <a:lstStyle/>
                    <a:p>
                      <a:endParaRPr lang="en-US"/>
                    </a:p>
                  </a:txBody>
                  <a:tcPr/>
                </a:tc>
                <a:tc>
                  <a:txBody>
                    <a:bodyPr/>
                    <a:lstStyle/>
                    <a:p>
                      <a:pPr algn="ctr" fontAlgn="ctr"/>
                      <a:r>
                        <a:rPr lang="en-US" sz="900" u="none" strike="noStrike" dirty="0">
                          <a:solidFill>
                            <a:schemeClr val="bg1"/>
                          </a:solidFill>
                          <a:effectLst/>
                        </a:rPr>
                        <a:t>2</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Check Login page without Password</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*Blank*</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Validation Errors</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Validation Errors</a:t>
                      </a:r>
                      <a:endParaRPr lang="en-US" sz="900" b="0" i="0" u="none" strike="noStrike">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a:solidFill>
                            <a:schemeClr val="bg1"/>
                          </a:solidFill>
                          <a:effectLst/>
                        </a:rPr>
                        <a:t>PASS</a:t>
                      </a:r>
                      <a:endParaRPr lang="en-US" sz="900" b="0" i="0" u="none" strike="noStrike">
                        <a:solidFill>
                          <a:schemeClr val="bg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3741383696"/>
                  </a:ext>
                </a:extLst>
              </a:tr>
              <a:tr h="848340">
                <a:tc vMerge="1">
                  <a:txBody>
                    <a:bodyPr/>
                    <a:lstStyle/>
                    <a:p>
                      <a:endParaRPr lang="en-US"/>
                    </a:p>
                  </a:txBody>
                  <a:tcPr/>
                </a:tc>
                <a:tc vMerge="1">
                  <a:txBody>
                    <a:bodyPr/>
                    <a:lstStyle/>
                    <a:p>
                      <a:endParaRPr lang="en-US"/>
                    </a:p>
                  </a:txBody>
                  <a:tcPr/>
                </a:tc>
                <a:tc>
                  <a:txBody>
                    <a:bodyPr/>
                    <a:lstStyle/>
                    <a:p>
                      <a:pPr algn="ctr" fontAlgn="ctr"/>
                      <a:r>
                        <a:rPr lang="en-US" sz="900" u="none" strike="noStrike" dirty="0">
                          <a:solidFill>
                            <a:schemeClr val="bg1"/>
                          </a:solidFill>
                          <a:effectLst/>
                        </a:rPr>
                        <a:t>3</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Registration with pre-registered e-mail ID</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sng" strike="noStrike" dirty="0">
                          <a:solidFill>
                            <a:schemeClr val="bg1"/>
                          </a:solidFill>
                          <a:effectLst/>
                          <a:hlinkClick r:id="rId2">
                            <a:extLst>
                              <a:ext uri="{A12FA001-AC4F-418D-AE19-62706E023703}">
                                <ahyp:hlinkClr xmlns:ahyp="http://schemas.microsoft.com/office/drawing/2018/hyperlinkcolor" val="tx"/>
                              </a:ext>
                            </a:extLst>
                          </a:hlinkClick>
                        </a:rPr>
                        <a:t>sanath2097@gmail.com</a:t>
                      </a:r>
                      <a:endParaRPr lang="en-US" sz="900" b="0" i="0" u="sng"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User Already Exists Error</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User Already Exists Error</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PASS</a:t>
                      </a:r>
                      <a:endParaRPr lang="en-US" sz="900" b="0" i="0" u="none" strike="noStrike" dirty="0">
                        <a:solidFill>
                          <a:schemeClr val="bg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410167582"/>
                  </a:ext>
                </a:extLst>
              </a:tr>
              <a:tr h="848340">
                <a:tc>
                  <a:txBody>
                    <a:bodyPr/>
                    <a:lstStyle/>
                    <a:p>
                      <a:pPr algn="ctr" fontAlgn="ctr"/>
                      <a:r>
                        <a:rPr lang="en-US" sz="900" u="none" strike="noStrike" dirty="0">
                          <a:solidFill>
                            <a:schemeClr val="bg1"/>
                          </a:solidFill>
                          <a:effectLst/>
                        </a:rPr>
                        <a:t>Compiler</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ctr"/>
                      <a:r>
                        <a:rPr lang="en-US" sz="900" u="none" strike="noStrike" dirty="0">
                          <a:solidFill>
                            <a:schemeClr val="bg1"/>
                          </a:solidFill>
                          <a:effectLst/>
                        </a:rPr>
                        <a:t>ONCC-19</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ctr"/>
                      <a:r>
                        <a:rPr lang="en-US" sz="900" u="none" strike="noStrike" dirty="0">
                          <a:solidFill>
                            <a:schemeClr val="bg1"/>
                          </a:solidFill>
                          <a:effectLst/>
                        </a:rPr>
                        <a:t>1</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dirty="0">
                          <a:solidFill>
                            <a:schemeClr val="bg1"/>
                          </a:solidFill>
                        </a:rPr>
                        <a:t>Options available for Java compiler in dropdown menu </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sng" strike="noStrike" dirty="0">
                          <a:solidFill>
                            <a:schemeClr val="bg1"/>
                          </a:solidFill>
                          <a:effectLst/>
                        </a:rPr>
                        <a:t>Java Code</a:t>
                      </a:r>
                      <a:endParaRPr lang="en-US" sz="900" b="0" i="0" u="sng"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dirty="0">
                          <a:solidFill>
                            <a:schemeClr val="bg1"/>
                          </a:solidFill>
                        </a:rPr>
                        <a:t>Java compiler will be selected, and you can write your code in Java Programming Language </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dirty="0">
                          <a:solidFill>
                            <a:schemeClr val="bg1"/>
                          </a:solidFill>
                        </a:rPr>
                        <a:t> Java compiler is selected, and you can write Java code in the Input Text area</a:t>
                      </a:r>
                      <a:endParaRPr lang="en-US" sz="900" b="0" i="0" u="none" strike="noStrike" dirty="0">
                        <a:solidFill>
                          <a:schemeClr val="bg1"/>
                        </a:solidFill>
                        <a:effectLst/>
                        <a:latin typeface="Calibri" panose="020F0502020204030204" pitchFamily="34" charset="0"/>
                      </a:endParaRPr>
                    </a:p>
                  </a:txBody>
                  <a:tcPr marL="6903" marR="6903" marT="6903" marB="0" anchor="ctr"/>
                </a:tc>
                <a:tc>
                  <a:txBody>
                    <a:bodyPr/>
                    <a:lstStyle/>
                    <a:p>
                      <a:pPr algn="ctr" fontAlgn="b"/>
                      <a:r>
                        <a:rPr lang="en-US" sz="900" u="none" strike="noStrike" dirty="0">
                          <a:solidFill>
                            <a:schemeClr val="bg1"/>
                          </a:solidFill>
                          <a:effectLst/>
                        </a:rPr>
                        <a:t>PASS</a:t>
                      </a:r>
                      <a:endParaRPr lang="en-US" sz="900" b="0" i="0" u="none" strike="noStrike" dirty="0">
                        <a:solidFill>
                          <a:schemeClr val="bg1"/>
                        </a:solidFill>
                        <a:effectLst/>
                        <a:latin typeface="Calibri" panose="020F0502020204030204" pitchFamily="34" charset="0"/>
                      </a:endParaRPr>
                    </a:p>
                  </a:txBody>
                  <a:tcPr marL="6903" marR="6903" marT="6903" marB="0" anchor="ctr"/>
                </a:tc>
                <a:extLst>
                  <a:ext uri="{0D108BD9-81ED-4DB2-BD59-A6C34878D82A}">
                    <a16:rowId xmlns:a16="http://schemas.microsoft.com/office/drawing/2014/main" val="962485730"/>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4 Test Cases</a:t>
            </a:r>
          </a:p>
        </p:txBody>
      </p:sp>
    </p:spTree>
    <p:extLst>
      <p:ext uri="{BB962C8B-B14F-4D97-AF65-F5344CB8AC3E}">
        <p14:creationId xmlns:p14="http://schemas.microsoft.com/office/powerpoint/2010/main" val="1920826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693B5F0D-F0F9-476A-8482-4969697B783B}"/>
              </a:ext>
            </a:extLst>
          </p:cNvPr>
          <p:cNvPicPr>
            <a:picLocks noChangeAspect="1"/>
          </p:cNvPicPr>
          <p:nvPr/>
        </p:nvPicPr>
        <p:blipFill rotWithShape="1">
          <a:blip r:embed="rId2"/>
          <a:srcRect l="6210" t="4764" r="5627" b="6395"/>
          <a:stretch/>
        </p:blipFill>
        <p:spPr>
          <a:xfrm>
            <a:off x="499234" y="1814285"/>
            <a:ext cx="6489539" cy="4674318"/>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4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October 28, 2020 - November 16, 2020</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2858782"/>
            <a:ext cx="5065485" cy="2585323"/>
          </a:xfrm>
          <a:prstGeom prst="rect">
            <a:avLst/>
          </a:prstGeom>
          <a:noFill/>
        </p:spPr>
        <p:txBody>
          <a:bodyPr wrap="square" rtlCol="0">
            <a:spAutoFit/>
          </a:bodyPr>
          <a:lstStyle/>
          <a:p>
            <a:r>
              <a:rPr lang="en-US" dirty="0"/>
              <a:t>We used Excel sheet to express our burndown chart.</a:t>
            </a:r>
          </a:p>
          <a:p>
            <a:r>
              <a:rPr lang="en-US" dirty="0"/>
              <a:t>This chart is based on Story Points.</a:t>
            </a:r>
          </a:p>
          <a:p>
            <a:r>
              <a:rPr lang="en-US" dirty="0"/>
              <a:t>We completed 2 user stories ONCC-19 and ONCC-20 in Sprint-4.</a:t>
            </a:r>
          </a:p>
          <a:p>
            <a:r>
              <a:rPr lang="en-US" dirty="0"/>
              <a:t>Committed Story Points=10</a:t>
            </a:r>
          </a:p>
          <a:p>
            <a:r>
              <a:rPr lang="en-US" dirty="0"/>
              <a:t>Completed Story Points=10</a:t>
            </a:r>
          </a:p>
          <a:p>
            <a:r>
              <a:rPr lang="en-US" dirty="0"/>
              <a:t>Completed Artifacts=100%</a:t>
            </a:r>
          </a:p>
          <a:p>
            <a:r>
              <a:rPr lang="en-US" dirty="0"/>
              <a:t>Velocity = 10</a:t>
            </a:r>
          </a:p>
        </p:txBody>
      </p:sp>
    </p:spTree>
    <p:extLst>
      <p:ext uri="{BB962C8B-B14F-4D97-AF65-F5344CB8AC3E}">
        <p14:creationId xmlns:p14="http://schemas.microsoft.com/office/powerpoint/2010/main" val="156869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897538" y="2975877"/>
            <a:ext cx="3474437" cy="906245"/>
          </a:xfrm>
        </p:spPr>
        <p:txBody>
          <a:bodyPr>
            <a:noAutofit/>
          </a:bodyPr>
          <a:lstStyle/>
          <a:p>
            <a:r>
              <a:rPr lang="en-US" sz="8100" dirty="0"/>
              <a:t>Agenda</a:t>
            </a:r>
          </a:p>
        </p:txBody>
      </p:sp>
      <p:graphicFrame>
        <p:nvGraphicFramePr>
          <p:cNvPr id="29" name="Diagram 28">
            <a:extLst>
              <a:ext uri="{FF2B5EF4-FFF2-40B4-BE49-F238E27FC236}">
                <a16:creationId xmlns:a16="http://schemas.microsoft.com/office/drawing/2014/main" id="{62ACCE93-4094-430D-B259-9ED7FC1492D7}"/>
              </a:ext>
            </a:extLst>
          </p:cNvPr>
          <p:cNvGraphicFramePr/>
          <p:nvPr>
            <p:extLst>
              <p:ext uri="{D42A27DB-BD31-4B8C-83A1-F6EECF244321}">
                <p14:modId xmlns:p14="http://schemas.microsoft.com/office/powerpoint/2010/main" val="1851865935"/>
              </p:ext>
            </p:extLst>
          </p:nvPr>
        </p:nvGraphicFramePr>
        <p:xfrm>
          <a:off x="5334229" y="49262"/>
          <a:ext cx="6131871" cy="6627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250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C3F8-0CC8-8A45-8992-CB0B7A905AE6}"/>
              </a:ext>
            </a:extLst>
          </p:cNvPr>
          <p:cNvSpPr>
            <a:spLocks noGrp="1"/>
          </p:cNvSpPr>
          <p:nvPr>
            <p:ph type="title"/>
          </p:nvPr>
        </p:nvSpPr>
        <p:spPr>
          <a:xfrm>
            <a:off x="2000327" y="2766218"/>
            <a:ext cx="8191345" cy="1325563"/>
          </a:xfrm>
        </p:spPr>
        <p:txBody>
          <a:bodyPr>
            <a:normAutofit fontScale="90000"/>
          </a:bodyPr>
          <a:lstStyle/>
          <a:p>
            <a:pPr algn="ctr"/>
            <a:r>
              <a:rPr lang="en-US" dirty="0"/>
              <a:t>CS-692</a:t>
            </a:r>
            <a:br>
              <a:rPr lang="en-US" dirty="0"/>
            </a:br>
            <a:r>
              <a:rPr lang="en-US" dirty="0"/>
              <a:t>Sprint 5-7 Recap</a:t>
            </a:r>
            <a:br>
              <a:rPr lang="en-US" dirty="0"/>
            </a:br>
            <a:endParaRPr lang="en-US" dirty="0"/>
          </a:p>
        </p:txBody>
      </p:sp>
    </p:spTree>
    <p:extLst>
      <p:ext uri="{BB962C8B-B14F-4D97-AF65-F5344CB8AC3E}">
        <p14:creationId xmlns:p14="http://schemas.microsoft.com/office/powerpoint/2010/main" val="3540265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5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90939" y="3237902"/>
            <a:ext cx="3599542" cy="1200329"/>
          </a:xfrm>
          <a:prstGeom prst="rect">
            <a:avLst/>
          </a:prstGeom>
          <a:noFill/>
        </p:spPr>
        <p:txBody>
          <a:bodyPr wrap="square" rtlCol="0" anchor="ctr">
            <a:spAutoFit/>
          </a:bodyPr>
          <a:lstStyle/>
          <a:p>
            <a:r>
              <a:rPr lang="en-US" dirty="0"/>
              <a:t>Sprint 5 Goal:</a:t>
            </a:r>
          </a:p>
          <a:p>
            <a:pPr marL="285750" indent="-285750">
              <a:buFont typeface="Arial" panose="020B0604020202020204" pitchFamily="34" charset="0"/>
              <a:buChar char="•"/>
            </a:pPr>
            <a:r>
              <a:rPr lang="en-US" dirty="0"/>
              <a:t>Create Table for Save Module</a:t>
            </a:r>
          </a:p>
          <a:p>
            <a:pPr marL="285750" indent="-285750">
              <a:buFont typeface="Arial" panose="020B0604020202020204" pitchFamily="34" charset="0"/>
              <a:buChar char="•"/>
            </a:pPr>
            <a:r>
              <a:rPr lang="en-US" dirty="0"/>
              <a:t>Integrate DynamoDB with AWS Cloud Platform</a:t>
            </a:r>
          </a:p>
        </p:txBody>
      </p:sp>
      <p:graphicFrame>
        <p:nvGraphicFramePr>
          <p:cNvPr id="6" name="Table 5">
            <a:extLst>
              <a:ext uri="{FF2B5EF4-FFF2-40B4-BE49-F238E27FC236}">
                <a16:creationId xmlns:a16="http://schemas.microsoft.com/office/drawing/2014/main" id="{62B29562-A279-4CBC-8DE4-BE3095C76A8D}"/>
              </a:ext>
            </a:extLst>
          </p:cNvPr>
          <p:cNvGraphicFramePr>
            <a:graphicFrameLocks noGrp="1"/>
          </p:cNvGraphicFramePr>
          <p:nvPr>
            <p:extLst>
              <p:ext uri="{D42A27DB-BD31-4B8C-83A1-F6EECF244321}">
                <p14:modId xmlns:p14="http://schemas.microsoft.com/office/powerpoint/2010/main" val="3440852017"/>
              </p:ext>
            </p:extLst>
          </p:nvPr>
        </p:nvGraphicFramePr>
        <p:xfrm>
          <a:off x="499234" y="1275639"/>
          <a:ext cx="7991705" cy="5124857"/>
        </p:xfrm>
        <a:graphic>
          <a:graphicData uri="http://schemas.openxmlformats.org/drawingml/2006/table">
            <a:tbl>
              <a:tblPr firstRow="1" bandRow="1">
                <a:tableStyleId>{284E427A-3D55-4303-BF80-6455036E1DE7}</a:tableStyleId>
              </a:tblPr>
              <a:tblGrid>
                <a:gridCol w="762240">
                  <a:extLst>
                    <a:ext uri="{9D8B030D-6E8A-4147-A177-3AD203B41FA5}">
                      <a16:colId xmlns:a16="http://schemas.microsoft.com/office/drawing/2014/main" val="1376593588"/>
                    </a:ext>
                  </a:extLst>
                </a:gridCol>
                <a:gridCol w="853706">
                  <a:extLst>
                    <a:ext uri="{9D8B030D-6E8A-4147-A177-3AD203B41FA5}">
                      <a16:colId xmlns:a16="http://schemas.microsoft.com/office/drawing/2014/main" val="691111395"/>
                    </a:ext>
                  </a:extLst>
                </a:gridCol>
                <a:gridCol w="3678304">
                  <a:extLst>
                    <a:ext uri="{9D8B030D-6E8A-4147-A177-3AD203B41FA5}">
                      <a16:colId xmlns:a16="http://schemas.microsoft.com/office/drawing/2014/main" val="2099292245"/>
                    </a:ext>
                  </a:extLst>
                </a:gridCol>
                <a:gridCol w="844735">
                  <a:extLst>
                    <a:ext uri="{9D8B030D-6E8A-4147-A177-3AD203B41FA5}">
                      <a16:colId xmlns:a16="http://schemas.microsoft.com/office/drawing/2014/main" val="3821851058"/>
                    </a:ext>
                  </a:extLst>
                </a:gridCol>
                <a:gridCol w="869340">
                  <a:extLst>
                    <a:ext uri="{9D8B030D-6E8A-4147-A177-3AD203B41FA5}">
                      <a16:colId xmlns:a16="http://schemas.microsoft.com/office/drawing/2014/main" val="655157681"/>
                    </a:ext>
                  </a:extLst>
                </a:gridCol>
                <a:gridCol w="983380">
                  <a:extLst>
                    <a:ext uri="{9D8B030D-6E8A-4147-A177-3AD203B41FA5}">
                      <a16:colId xmlns:a16="http://schemas.microsoft.com/office/drawing/2014/main" val="2589668097"/>
                    </a:ext>
                  </a:extLst>
                </a:gridCol>
              </a:tblGrid>
              <a:tr h="1079711">
                <a:tc>
                  <a:txBody>
                    <a:bodyPr/>
                    <a:lstStyle/>
                    <a:p>
                      <a:pPr algn="ctr"/>
                      <a:r>
                        <a:rPr lang="en-US" sz="1100" dirty="0"/>
                        <a:t>Issue Type</a:t>
                      </a:r>
                    </a:p>
                  </a:txBody>
                  <a:tcPr anchor="ctr"/>
                </a:tc>
                <a:tc>
                  <a:txBody>
                    <a:bodyPr/>
                    <a:lstStyle/>
                    <a:p>
                      <a:pPr algn="ctr"/>
                      <a:r>
                        <a:rPr lang="en-US" sz="1100" dirty="0"/>
                        <a:t>ID</a:t>
                      </a:r>
                    </a:p>
                  </a:txBody>
                  <a:tcPr anchor="ctr"/>
                </a:tc>
                <a:tc>
                  <a:txBody>
                    <a:bodyPr/>
                    <a:lstStyle/>
                    <a:p>
                      <a:pPr algn="ctr"/>
                      <a:r>
                        <a:rPr lang="en-US" sz="1100" dirty="0"/>
                        <a:t>Summary</a:t>
                      </a:r>
                    </a:p>
                  </a:txBody>
                  <a:tcPr anchor="ctr"/>
                </a:tc>
                <a:tc>
                  <a:txBody>
                    <a:bodyPr/>
                    <a:lstStyle/>
                    <a:p>
                      <a:pPr algn="ctr"/>
                      <a:r>
                        <a:rPr lang="en-US" sz="1100" dirty="0"/>
                        <a:t>Priority</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Status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Story Points</a:t>
                      </a:r>
                    </a:p>
                  </a:txBody>
                  <a:tcPr anchor="ctr"/>
                </a:tc>
                <a:extLst>
                  <a:ext uri="{0D108BD9-81ED-4DB2-BD59-A6C34878D82A}">
                    <a16:rowId xmlns:a16="http://schemas.microsoft.com/office/drawing/2014/main" val="152257797"/>
                  </a:ext>
                </a:extLst>
              </a:tr>
              <a:tr h="1289768">
                <a:tc>
                  <a:txBody>
                    <a:bodyPr/>
                    <a:lstStyle/>
                    <a:p>
                      <a:pPr algn="ctr"/>
                      <a:r>
                        <a:rPr lang="en-US" sz="1100" dirty="0"/>
                        <a:t>Story</a:t>
                      </a:r>
                    </a:p>
                  </a:txBody>
                  <a:tcPr anchor="ctr"/>
                </a:tc>
                <a:tc>
                  <a:txBody>
                    <a:bodyPr/>
                    <a:lstStyle/>
                    <a:p>
                      <a:pPr algn="ctr"/>
                      <a:r>
                        <a:rPr lang="en-US" sz="1100" dirty="0"/>
                        <a:t>ONCC-26e</a:t>
                      </a:r>
                    </a:p>
                  </a:txBody>
                  <a:tcPr anchor="ctr"/>
                </a:tc>
                <a:tc>
                  <a:txBody>
                    <a:bodyPr/>
                    <a:lstStyle/>
                    <a:p>
                      <a:pPr algn="l" fontAlgn="b"/>
                      <a:r>
                        <a:rPr lang="en-US" sz="1200" u="none" strike="noStrike" dirty="0">
                          <a:effectLst/>
                        </a:rPr>
                        <a:t>As an Existing User, I want a record of saved code so that, I can retrieve my saved code whenever required</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a:r>
                        <a:rPr lang="en-US" sz="1100" dirty="0"/>
                        <a:t>High</a:t>
                      </a:r>
                    </a:p>
                  </a:txBody>
                  <a:tcPr anchor="ctr"/>
                </a:tc>
                <a:tc>
                  <a:txBody>
                    <a:bodyPr/>
                    <a:lstStyle/>
                    <a:p>
                      <a:pPr algn="ctr"/>
                      <a:r>
                        <a:rPr lang="en-US" sz="1100" dirty="0"/>
                        <a:t>Done</a:t>
                      </a:r>
                    </a:p>
                  </a:txBody>
                  <a:tcPr anchor="ctr"/>
                </a:tc>
                <a:tc>
                  <a:txBody>
                    <a:bodyPr/>
                    <a:lstStyle/>
                    <a:p>
                      <a:pPr algn="ctr"/>
                      <a:r>
                        <a:rPr lang="en-US" sz="1100" dirty="0"/>
                        <a:t>8</a:t>
                      </a:r>
                    </a:p>
                  </a:txBody>
                  <a:tcPr anchor="ctr"/>
                </a:tc>
                <a:extLst>
                  <a:ext uri="{0D108BD9-81ED-4DB2-BD59-A6C34878D82A}">
                    <a16:rowId xmlns:a16="http://schemas.microsoft.com/office/drawing/2014/main" val="3475594561"/>
                  </a:ext>
                </a:extLst>
              </a:tr>
              <a:tr h="775178">
                <a:tc>
                  <a:txBody>
                    <a:bodyPr/>
                    <a:lstStyle/>
                    <a:p>
                      <a:pPr algn="ctr"/>
                      <a:r>
                        <a:rPr lang="en-US" sz="1100" dirty="0"/>
                        <a:t>Task</a:t>
                      </a:r>
                    </a:p>
                  </a:txBody>
                  <a:tcPr anchor="ctr"/>
                </a:tc>
                <a:tc>
                  <a:txBody>
                    <a:bodyPr/>
                    <a:lstStyle/>
                    <a:p>
                      <a:pPr algn="ctr"/>
                      <a:r>
                        <a:rPr lang="en-US" sz="1100" dirty="0"/>
                        <a:t>ONCC-27e</a:t>
                      </a:r>
                    </a:p>
                  </a:txBody>
                  <a:tcPr anchor="ctr"/>
                </a:tc>
                <a:tc>
                  <a:txBody>
                    <a:bodyPr/>
                    <a:lstStyle/>
                    <a:p>
                      <a:pPr algn="l" fontAlgn="b"/>
                      <a:r>
                        <a:rPr lang="en-US" sz="1200" u="none" strike="noStrike" dirty="0">
                          <a:effectLst/>
                        </a:rPr>
                        <a:t>Aggregation of the Tables for sharing code </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a:r>
                        <a:rPr lang="en-US" sz="1100" dirty="0"/>
                        <a:t>High</a:t>
                      </a:r>
                    </a:p>
                  </a:txBody>
                  <a:tcPr anchor="ctr"/>
                </a:tc>
                <a:tc>
                  <a:txBody>
                    <a:bodyPr/>
                    <a:lstStyle/>
                    <a:p>
                      <a:pPr algn="ctr"/>
                      <a:r>
                        <a:rPr lang="en-US" sz="1100" dirty="0"/>
                        <a:t>Done</a:t>
                      </a:r>
                    </a:p>
                  </a:txBody>
                  <a:tcPr anchor="ctr"/>
                </a:tc>
                <a:tc>
                  <a:txBody>
                    <a:bodyPr/>
                    <a:lstStyle/>
                    <a:p>
                      <a:pPr algn="ctr"/>
                      <a:r>
                        <a:rPr lang="en-US" sz="1100" dirty="0"/>
                        <a:t>N/A</a:t>
                      </a:r>
                    </a:p>
                  </a:txBody>
                  <a:tcPr anchor="ctr"/>
                </a:tc>
                <a:extLst>
                  <a:ext uri="{0D108BD9-81ED-4DB2-BD59-A6C34878D82A}">
                    <a16:rowId xmlns:a16="http://schemas.microsoft.com/office/drawing/2014/main" val="266984601"/>
                  </a:ext>
                </a:extLst>
              </a:tr>
              <a:tr h="1047148">
                <a:tc>
                  <a:txBody>
                    <a:bodyPr/>
                    <a:lstStyle/>
                    <a:p>
                      <a:pPr algn="ctr"/>
                      <a:r>
                        <a:rPr lang="en-US" sz="1100" dirty="0"/>
                        <a:t>Task</a:t>
                      </a:r>
                    </a:p>
                  </a:txBody>
                  <a:tcPr anchor="ctr"/>
                </a:tc>
                <a:tc>
                  <a:txBody>
                    <a:bodyPr/>
                    <a:lstStyle/>
                    <a:p>
                      <a:pPr algn="ctr"/>
                      <a:r>
                        <a:rPr lang="en-US" sz="1100" dirty="0"/>
                        <a:t>ONCC-29e</a:t>
                      </a:r>
                    </a:p>
                  </a:txBody>
                  <a:tcPr anchor="ctr"/>
                </a:tc>
                <a:tc>
                  <a:txBody>
                    <a:bodyPr/>
                    <a:lstStyle/>
                    <a:p>
                      <a:pPr algn="l" fontAlgn="b"/>
                      <a:r>
                        <a:rPr lang="en-US" sz="1200" u="none" strike="noStrike" dirty="0">
                          <a:effectLst/>
                        </a:rPr>
                        <a:t>Integration of DynamoDB + AWS</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High</a:t>
                      </a:r>
                    </a:p>
                  </a:txBody>
                  <a:tcPr anchor="ctr"/>
                </a:tc>
                <a:tc>
                  <a:txBody>
                    <a:bodyPr/>
                    <a:lstStyle/>
                    <a:p>
                      <a:pPr algn="ctr"/>
                      <a:r>
                        <a:rPr lang="en-US" sz="1100" dirty="0"/>
                        <a:t>Done</a:t>
                      </a:r>
                    </a:p>
                  </a:txBody>
                  <a:tcPr anchor="ctr"/>
                </a:tc>
                <a:tc>
                  <a:txBody>
                    <a:bodyPr/>
                    <a:lstStyle/>
                    <a:p>
                      <a:pPr algn="ctr"/>
                      <a:r>
                        <a:rPr lang="en-US" sz="1100" dirty="0"/>
                        <a:t>N/A</a:t>
                      </a:r>
                    </a:p>
                  </a:txBody>
                  <a:tcPr anchor="ctr"/>
                </a:tc>
                <a:extLst>
                  <a:ext uri="{0D108BD9-81ED-4DB2-BD59-A6C34878D82A}">
                    <a16:rowId xmlns:a16="http://schemas.microsoft.com/office/drawing/2014/main" val="1265045412"/>
                  </a:ext>
                </a:extLst>
              </a:tr>
              <a:tr h="933052">
                <a:tc>
                  <a:txBody>
                    <a:bodyPr/>
                    <a:lstStyle/>
                    <a:p>
                      <a:pPr algn="ctr"/>
                      <a:r>
                        <a:rPr lang="en-US" sz="1100" dirty="0"/>
                        <a:t>Task</a:t>
                      </a:r>
                    </a:p>
                  </a:txBody>
                  <a:tcPr anchor="ctr"/>
                </a:tc>
                <a:tc>
                  <a:txBody>
                    <a:bodyPr/>
                    <a:lstStyle/>
                    <a:p>
                      <a:pPr algn="ctr"/>
                      <a:r>
                        <a:rPr lang="en-US" sz="1100" dirty="0"/>
                        <a:t>ONCC-28e</a:t>
                      </a:r>
                    </a:p>
                  </a:txBody>
                  <a:tcPr anchor="ctr"/>
                </a:tc>
                <a:tc>
                  <a:txBody>
                    <a:bodyPr/>
                    <a:lstStyle/>
                    <a:p>
                      <a:pPr algn="l" fontAlgn="b"/>
                      <a:r>
                        <a:rPr lang="en-US" sz="1200" u="none" strike="noStrike" dirty="0">
                          <a:effectLst/>
                        </a:rPr>
                        <a:t>REST - API PUT, UPDATE, DELETE command</a:t>
                      </a:r>
                      <a:endParaRPr lang="en-US" sz="1200" b="0" i="0" u="none" strike="noStrike" dirty="0">
                        <a:solidFill>
                          <a:srgbClr val="000000"/>
                        </a:solidFill>
                        <a:effectLst/>
                        <a:latin typeface="Arial" panose="020B0604020202020204" pitchFamily="34" charset="0"/>
                      </a:endParaRPr>
                    </a:p>
                  </a:txBody>
                  <a:tcPr marL="9525" marR="9525" marT="9525" marB="0" anchor="ctr"/>
                </a:tc>
                <a:tc>
                  <a:txBody>
                    <a:bodyPr/>
                    <a:lstStyle/>
                    <a:p>
                      <a:pPr algn="ctr"/>
                      <a:r>
                        <a:rPr lang="en-US" sz="1100" dirty="0"/>
                        <a:t>Medium</a:t>
                      </a:r>
                    </a:p>
                  </a:txBody>
                  <a:tcPr anchor="ctr"/>
                </a:tc>
                <a:tc>
                  <a:txBody>
                    <a:bodyPr/>
                    <a:lstStyle/>
                    <a:p>
                      <a:pPr algn="ctr"/>
                      <a:r>
                        <a:rPr lang="en-US" sz="1100" dirty="0"/>
                        <a:t>Done</a:t>
                      </a:r>
                    </a:p>
                  </a:txBody>
                  <a:tcPr anchor="ctr"/>
                </a:tc>
                <a:tc>
                  <a:txBody>
                    <a:bodyPr/>
                    <a:lstStyle/>
                    <a:p>
                      <a:pPr algn="ctr"/>
                      <a:r>
                        <a:rPr lang="en-US" sz="1100" dirty="0"/>
                        <a:t>N/A</a:t>
                      </a:r>
                    </a:p>
                  </a:txBody>
                  <a:tcPr anchor="ctr"/>
                </a:tc>
                <a:extLst>
                  <a:ext uri="{0D108BD9-81ED-4DB2-BD59-A6C34878D82A}">
                    <a16:rowId xmlns:a16="http://schemas.microsoft.com/office/drawing/2014/main" val="1682461446"/>
                  </a:ext>
                </a:extLst>
              </a:tr>
            </a:tbl>
          </a:graphicData>
        </a:graphic>
      </p:graphicFrame>
    </p:spTree>
    <p:extLst>
      <p:ext uri="{BB962C8B-B14F-4D97-AF65-F5344CB8AC3E}">
        <p14:creationId xmlns:p14="http://schemas.microsoft.com/office/powerpoint/2010/main" val="313054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2FAA713-9064-4053-9462-FDA8B558E37F}"/>
              </a:ext>
            </a:extLst>
          </p:cNvPr>
          <p:cNvGraphicFramePr>
            <a:graphicFrameLocks noGrp="1"/>
          </p:cNvGraphicFramePr>
          <p:nvPr>
            <p:extLst>
              <p:ext uri="{D42A27DB-BD31-4B8C-83A1-F6EECF244321}">
                <p14:modId xmlns:p14="http://schemas.microsoft.com/office/powerpoint/2010/main" val="323436345"/>
              </p:ext>
            </p:extLst>
          </p:nvPr>
        </p:nvGraphicFramePr>
        <p:xfrm>
          <a:off x="499226" y="1275638"/>
          <a:ext cx="11101135" cy="3952386"/>
        </p:xfrm>
        <a:graphic>
          <a:graphicData uri="http://schemas.openxmlformats.org/drawingml/2006/table">
            <a:tbl>
              <a:tblPr firstRow="1">
                <a:tableStyleId>{284E427A-3D55-4303-BF80-6455036E1DE7}</a:tableStyleId>
              </a:tblPr>
              <a:tblGrid>
                <a:gridCol w="1453060">
                  <a:extLst>
                    <a:ext uri="{9D8B030D-6E8A-4147-A177-3AD203B41FA5}">
                      <a16:colId xmlns:a16="http://schemas.microsoft.com/office/drawing/2014/main" val="321067370"/>
                    </a:ext>
                  </a:extLst>
                </a:gridCol>
                <a:gridCol w="960499">
                  <a:extLst>
                    <a:ext uri="{9D8B030D-6E8A-4147-A177-3AD203B41FA5}">
                      <a16:colId xmlns:a16="http://schemas.microsoft.com/office/drawing/2014/main" val="913809323"/>
                    </a:ext>
                  </a:extLst>
                </a:gridCol>
                <a:gridCol w="1937414">
                  <a:extLst>
                    <a:ext uri="{9D8B030D-6E8A-4147-A177-3AD203B41FA5}">
                      <a16:colId xmlns:a16="http://schemas.microsoft.com/office/drawing/2014/main" val="1292884291"/>
                    </a:ext>
                  </a:extLst>
                </a:gridCol>
                <a:gridCol w="1937414">
                  <a:extLst>
                    <a:ext uri="{9D8B030D-6E8A-4147-A177-3AD203B41FA5}">
                      <a16:colId xmlns:a16="http://schemas.microsoft.com/office/drawing/2014/main" val="3536602505"/>
                    </a:ext>
                  </a:extLst>
                </a:gridCol>
                <a:gridCol w="1453060">
                  <a:extLst>
                    <a:ext uri="{9D8B030D-6E8A-4147-A177-3AD203B41FA5}">
                      <a16:colId xmlns:a16="http://schemas.microsoft.com/office/drawing/2014/main" val="342403035"/>
                    </a:ext>
                  </a:extLst>
                </a:gridCol>
                <a:gridCol w="1272453">
                  <a:extLst>
                    <a:ext uri="{9D8B030D-6E8A-4147-A177-3AD203B41FA5}">
                      <a16:colId xmlns:a16="http://schemas.microsoft.com/office/drawing/2014/main" val="3902278703"/>
                    </a:ext>
                  </a:extLst>
                </a:gridCol>
                <a:gridCol w="1249878">
                  <a:extLst>
                    <a:ext uri="{9D8B030D-6E8A-4147-A177-3AD203B41FA5}">
                      <a16:colId xmlns:a16="http://schemas.microsoft.com/office/drawing/2014/main" val="4068491432"/>
                    </a:ext>
                  </a:extLst>
                </a:gridCol>
                <a:gridCol w="837357">
                  <a:extLst>
                    <a:ext uri="{9D8B030D-6E8A-4147-A177-3AD203B41FA5}">
                      <a16:colId xmlns:a16="http://schemas.microsoft.com/office/drawing/2014/main" val="1915429556"/>
                    </a:ext>
                  </a:extLst>
                </a:gridCol>
              </a:tblGrid>
              <a:tr h="642013">
                <a:tc>
                  <a:txBody>
                    <a:bodyPr/>
                    <a:lstStyle/>
                    <a:p>
                      <a:pPr algn="ctr" fontAlgn="b"/>
                      <a:r>
                        <a:rPr lang="en-US" sz="1100" u="none" strike="noStrike">
                          <a:effectLst/>
                        </a:rPr>
                        <a:t>Test Cases for</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ID</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ctr"/>
                      <a:r>
                        <a:rPr lang="en-US" sz="1100" u="none" strike="noStrike">
                          <a:effectLst/>
                        </a:rPr>
                        <a:t>Steps</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Test Scenario</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Test Data</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Expected Results</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Actual Results</a:t>
                      </a:r>
                      <a:endParaRPr lang="en-US" sz="1100" b="1" i="0" u="none" strike="noStrike">
                        <a:solidFill>
                          <a:schemeClr val="tx1"/>
                        </a:solidFill>
                        <a:effectLst/>
                        <a:latin typeface="Calibri" panose="020F0502020204030204" pitchFamily="34" charset="0"/>
                      </a:endParaRPr>
                    </a:p>
                  </a:txBody>
                  <a:tcPr marL="2289" marR="2289" marT="2289" marB="0" anchor="ctr"/>
                </a:tc>
                <a:tc>
                  <a:txBody>
                    <a:bodyPr/>
                    <a:lstStyle/>
                    <a:p>
                      <a:pPr algn="ctr" fontAlgn="b"/>
                      <a:r>
                        <a:rPr lang="en-US" sz="1100" u="none" strike="noStrike">
                          <a:effectLst/>
                        </a:rPr>
                        <a:t>Pass/Fail</a:t>
                      </a:r>
                      <a:endParaRPr lang="en-US" sz="1100" b="1" i="0" u="none" strike="noStrike">
                        <a:solidFill>
                          <a:schemeClr val="tx1"/>
                        </a:solidFill>
                        <a:effectLst/>
                        <a:latin typeface="Calibri" panose="020F0502020204030204" pitchFamily="34" charset="0"/>
                      </a:endParaRPr>
                    </a:p>
                  </a:txBody>
                  <a:tcPr marL="2289" marR="2289" marT="2289" marB="0" anchor="ctr"/>
                </a:tc>
                <a:extLst>
                  <a:ext uri="{0D108BD9-81ED-4DB2-BD59-A6C34878D82A}">
                    <a16:rowId xmlns:a16="http://schemas.microsoft.com/office/drawing/2014/main" val="1655344765"/>
                  </a:ext>
                </a:extLst>
              </a:tr>
              <a:tr h="1805658">
                <a:tc rowSpan="2">
                  <a:txBody>
                    <a:bodyPr/>
                    <a:lstStyle/>
                    <a:p>
                      <a:pPr algn="ctr" fontAlgn="ctr"/>
                      <a:r>
                        <a:rPr lang="en-US" sz="1050" u="none" strike="noStrike" dirty="0">
                          <a:effectLst/>
                        </a:rPr>
                        <a:t>Save</a:t>
                      </a:r>
                      <a:endParaRPr lang="en-US" sz="1050" b="0" i="0" u="none" strike="noStrike" dirty="0">
                        <a:solidFill>
                          <a:schemeClr val="tx1"/>
                        </a:solidFill>
                        <a:effectLst/>
                        <a:latin typeface="Gill Sans"/>
                      </a:endParaRPr>
                    </a:p>
                  </a:txBody>
                  <a:tcPr marL="2289" marR="2289" marT="2289" marB="0" anchor="ctr"/>
                </a:tc>
                <a:tc rowSpan="2">
                  <a:txBody>
                    <a:bodyPr/>
                    <a:lstStyle/>
                    <a:p>
                      <a:pPr algn="ctr"/>
                      <a:r>
                        <a:rPr lang="en-US" sz="1050" dirty="0"/>
                        <a:t>ONCC-26e</a:t>
                      </a:r>
                      <a:endParaRPr lang="en-US" sz="1050" dirty="0">
                        <a:solidFill>
                          <a:schemeClr val="tx1"/>
                        </a:solidFill>
                      </a:endParaRPr>
                    </a:p>
                  </a:txBody>
                  <a:tcPr marL="2289" marR="2289" marT="2289" marB="0" anchor="ctr"/>
                </a:tc>
                <a:tc>
                  <a:txBody>
                    <a:bodyPr/>
                    <a:lstStyle/>
                    <a:p>
                      <a:pPr algn="ctr" fontAlgn="ctr"/>
                      <a:r>
                        <a:rPr lang="en-US" sz="1050" u="none" strike="noStrike" dirty="0">
                          <a:effectLst/>
                        </a:rPr>
                        <a:t>1</a:t>
                      </a:r>
                      <a:endParaRPr lang="en-US" sz="1050" b="0" i="0" u="none" strike="noStrike" dirty="0">
                        <a:solidFill>
                          <a:schemeClr val="tx1"/>
                        </a:solidFill>
                        <a:effectLst/>
                        <a:latin typeface="Calibri" panose="020F0502020204030204" pitchFamily="34" charset="0"/>
                      </a:endParaRPr>
                    </a:p>
                  </a:txBody>
                  <a:tcPr marL="2289" marR="2289" marT="2289" marB="0" anchor="ctr"/>
                </a:tc>
                <a:tc>
                  <a:txBody>
                    <a:bodyPr/>
                    <a:lstStyle/>
                    <a:p>
                      <a:pPr algn="ctr" fontAlgn="b"/>
                      <a:r>
                        <a:rPr lang="en-US" sz="1050" u="none" strike="noStrike" dirty="0">
                          <a:effectLst/>
                        </a:rPr>
                        <a:t>Saving Code in Database</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dirty="0">
                          <a:effectLst/>
                        </a:rPr>
                        <a:t>Code Written in the Code Area and clicking the save button</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dirty="0">
                          <a:effectLst/>
                        </a:rPr>
                        <a:t>Code must be saved in the database</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dirty="0">
                          <a:effectLst/>
                        </a:rPr>
                        <a:t>Code is getting stored in the database</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dirty="0">
                          <a:effectLst/>
                        </a:rPr>
                        <a:t>PASS</a:t>
                      </a:r>
                      <a:endParaRPr lang="en-US" sz="1050" b="0" i="0" u="none" strike="noStrike" dirty="0">
                        <a:solidFill>
                          <a:schemeClr val="tx1"/>
                        </a:solidFill>
                        <a:effectLst/>
                        <a:latin typeface="Gill Sans"/>
                      </a:endParaRPr>
                    </a:p>
                  </a:txBody>
                  <a:tcPr marL="2289" marR="2289" marT="2289" marB="0" anchor="ctr"/>
                </a:tc>
                <a:extLst>
                  <a:ext uri="{0D108BD9-81ED-4DB2-BD59-A6C34878D82A}">
                    <a16:rowId xmlns:a16="http://schemas.microsoft.com/office/drawing/2014/main" val="718711500"/>
                  </a:ext>
                </a:extLst>
              </a:tr>
              <a:tr h="1504715">
                <a:tc vMerge="1">
                  <a:txBody>
                    <a:bodyPr/>
                    <a:lstStyle/>
                    <a:p>
                      <a:endParaRPr lang="en-US"/>
                    </a:p>
                  </a:txBody>
                  <a:tcPr/>
                </a:tc>
                <a:tc vMerge="1">
                  <a:txBody>
                    <a:bodyPr/>
                    <a:lstStyle/>
                    <a:p>
                      <a:endParaRPr lang="en-US"/>
                    </a:p>
                  </a:txBody>
                  <a:tcPr/>
                </a:tc>
                <a:tc>
                  <a:txBody>
                    <a:bodyPr/>
                    <a:lstStyle/>
                    <a:p>
                      <a:pPr algn="ctr" fontAlgn="ctr"/>
                      <a:r>
                        <a:rPr lang="en-US" sz="1050" u="none" strike="noStrike" dirty="0">
                          <a:effectLst/>
                        </a:rPr>
                        <a:t>2</a:t>
                      </a:r>
                      <a:endParaRPr lang="en-US" sz="1050" b="0" i="0" u="none" strike="noStrike" dirty="0">
                        <a:solidFill>
                          <a:schemeClr val="tx1"/>
                        </a:solidFill>
                        <a:effectLst/>
                        <a:latin typeface="Calibri" panose="020F0502020204030204" pitchFamily="34" charset="0"/>
                      </a:endParaRPr>
                    </a:p>
                  </a:txBody>
                  <a:tcPr marL="2289" marR="2289" marT="2289" marB="0" anchor="ctr"/>
                </a:tc>
                <a:tc>
                  <a:txBody>
                    <a:bodyPr/>
                    <a:lstStyle/>
                    <a:p>
                      <a:pPr algn="ctr" fontAlgn="b"/>
                      <a:r>
                        <a:rPr lang="en-US" sz="1050" u="none" strike="noStrike">
                          <a:effectLst/>
                        </a:rPr>
                        <a:t>Saving Code in Database</a:t>
                      </a:r>
                      <a:endParaRPr lang="en-US" sz="1050" b="0" i="0" u="none" strike="noStrike">
                        <a:solidFill>
                          <a:schemeClr val="tx1"/>
                        </a:solidFill>
                        <a:effectLst/>
                        <a:latin typeface="Gill Sans"/>
                      </a:endParaRPr>
                    </a:p>
                  </a:txBody>
                  <a:tcPr marL="2289" marR="2289" marT="2289" marB="0" anchor="ctr"/>
                </a:tc>
                <a:tc>
                  <a:txBody>
                    <a:bodyPr/>
                    <a:lstStyle/>
                    <a:p>
                      <a:pPr algn="ctr" fontAlgn="b"/>
                      <a:r>
                        <a:rPr lang="en-US" sz="1050" u="none" strike="noStrike" dirty="0">
                          <a:effectLst/>
                        </a:rPr>
                        <a:t>Empty code is stored</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dirty="0">
                          <a:effectLst/>
                        </a:rPr>
                        <a:t>It should pop up the message that code is empty</a:t>
                      </a:r>
                      <a:endParaRPr lang="en-US" sz="1050" b="0" i="0" u="none" strike="noStrike" dirty="0">
                        <a:solidFill>
                          <a:schemeClr val="tx1"/>
                        </a:solidFill>
                        <a:effectLst/>
                        <a:latin typeface="Gill Sans"/>
                      </a:endParaRPr>
                    </a:p>
                  </a:txBody>
                  <a:tcPr marL="2289" marR="2289" marT="2289" marB="0" anchor="ctr"/>
                </a:tc>
                <a:tc>
                  <a:txBody>
                    <a:bodyPr/>
                    <a:lstStyle/>
                    <a:p>
                      <a:pPr algn="ctr" fontAlgn="b"/>
                      <a:r>
                        <a:rPr lang="en-US" sz="1050" u="none" strike="noStrike">
                          <a:effectLst/>
                        </a:rPr>
                        <a:t>When clicked on the save with empty code it shows that code is empty</a:t>
                      </a:r>
                      <a:endParaRPr lang="en-US" sz="1050" b="0" i="0" u="none" strike="noStrike">
                        <a:solidFill>
                          <a:schemeClr val="tx1"/>
                        </a:solidFill>
                        <a:effectLst/>
                        <a:latin typeface="Gill Sans"/>
                      </a:endParaRPr>
                    </a:p>
                  </a:txBody>
                  <a:tcPr marL="2289" marR="2289" marT="2289" marB="0" anchor="ctr"/>
                </a:tc>
                <a:tc>
                  <a:txBody>
                    <a:bodyPr/>
                    <a:lstStyle/>
                    <a:p>
                      <a:pPr algn="ctr" fontAlgn="b"/>
                      <a:r>
                        <a:rPr lang="en-US" sz="1050" u="none" strike="noStrike" dirty="0">
                          <a:effectLst/>
                        </a:rPr>
                        <a:t>PASS</a:t>
                      </a:r>
                      <a:endParaRPr lang="en-US" sz="1050" b="0" i="0" u="none" strike="noStrike" dirty="0">
                        <a:solidFill>
                          <a:schemeClr val="tx1"/>
                        </a:solidFill>
                        <a:effectLst/>
                        <a:latin typeface="Gill Sans"/>
                      </a:endParaRPr>
                    </a:p>
                  </a:txBody>
                  <a:tcPr marL="2289" marR="2289" marT="2289" marB="0" anchor="ctr"/>
                </a:tc>
                <a:extLst>
                  <a:ext uri="{0D108BD9-81ED-4DB2-BD59-A6C34878D82A}">
                    <a16:rowId xmlns:a16="http://schemas.microsoft.com/office/drawing/2014/main" val="2523713586"/>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5 Test Cases</a:t>
            </a:r>
          </a:p>
        </p:txBody>
      </p:sp>
    </p:spTree>
    <p:extLst>
      <p:ext uri="{BB962C8B-B14F-4D97-AF65-F5344CB8AC3E}">
        <p14:creationId xmlns:p14="http://schemas.microsoft.com/office/powerpoint/2010/main" val="284706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597C2496-6119-41CA-8B16-F80C3F6DC35E}"/>
              </a:ext>
            </a:extLst>
          </p:cNvPr>
          <p:cNvPicPr>
            <a:picLocks noChangeAspect="1"/>
          </p:cNvPicPr>
          <p:nvPr/>
        </p:nvPicPr>
        <p:blipFill rotWithShape="1">
          <a:blip r:embed="rId2"/>
          <a:srcRect l="5703" t="3077" r="2755" b="2862"/>
          <a:stretch/>
        </p:blipFill>
        <p:spPr>
          <a:xfrm>
            <a:off x="499234" y="1814285"/>
            <a:ext cx="6489538" cy="4674318"/>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5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January 26, 2021 - February 23, 2021</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2997282"/>
            <a:ext cx="5065485" cy="2585323"/>
          </a:xfrm>
          <a:prstGeom prst="rect">
            <a:avLst/>
          </a:prstGeom>
          <a:noFill/>
        </p:spPr>
        <p:txBody>
          <a:bodyPr wrap="square" rtlCol="0">
            <a:spAutoFit/>
          </a:bodyPr>
          <a:lstStyle/>
          <a:p>
            <a:r>
              <a:rPr lang="en-US" dirty="0"/>
              <a:t>We used Excel sheet to express our burndown chart.</a:t>
            </a:r>
          </a:p>
          <a:p>
            <a:r>
              <a:rPr lang="en-US" dirty="0"/>
              <a:t>This chart is based on Story Points.</a:t>
            </a:r>
          </a:p>
          <a:p>
            <a:r>
              <a:rPr lang="en-US" dirty="0"/>
              <a:t>We completed 1 user story ONCC-26e in Sprint-5</a:t>
            </a:r>
          </a:p>
          <a:p>
            <a:r>
              <a:rPr lang="en-US" dirty="0"/>
              <a:t>Committed Story Points=8</a:t>
            </a:r>
          </a:p>
          <a:p>
            <a:r>
              <a:rPr lang="en-US" dirty="0"/>
              <a:t>Completed Story Points=8</a:t>
            </a:r>
          </a:p>
          <a:p>
            <a:r>
              <a:rPr lang="en-US" dirty="0"/>
              <a:t>Completed Artifacts=100%</a:t>
            </a:r>
          </a:p>
          <a:p>
            <a:r>
              <a:rPr lang="en-US" dirty="0"/>
              <a:t>Velocity = 8</a:t>
            </a:r>
          </a:p>
        </p:txBody>
      </p:sp>
    </p:spTree>
    <p:extLst>
      <p:ext uri="{BB962C8B-B14F-4D97-AF65-F5344CB8AC3E}">
        <p14:creationId xmlns:p14="http://schemas.microsoft.com/office/powerpoint/2010/main" val="3757261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6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90939" y="2822405"/>
            <a:ext cx="3599542" cy="2031325"/>
          </a:xfrm>
          <a:prstGeom prst="rect">
            <a:avLst/>
          </a:prstGeom>
          <a:noFill/>
        </p:spPr>
        <p:txBody>
          <a:bodyPr wrap="square" rtlCol="0" anchor="ctr">
            <a:spAutoFit/>
          </a:bodyPr>
          <a:lstStyle/>
          <a:p>
            <a:r>
              <a:rPr lang="en-US" dirty="0"/>
              <a:t>Sprint 6 Goal:</a:t>
            </a:r>
          </a:p>
          <a:p>
            <a:pPr marL="285750" indent="-285750">
              <a:buFont typeface="Arial" panose="020B0604020202020204" pitchFamily="34" charset="0"/>
              <a:buChar char="•"/>
            </a:pPr>
            <a:r>
              <a:rPr lang="en-US" dirty="0"/>
              <a:t>Onboarding of whole team on AWS</a:t>
            </a:r>
          </a:p>
          <a:p>
            <a:pPr marL="285750" indent="-285750">
              <a:buFont typeface="Arial" panose="020B0604020202020204" pitchFamily="34" charset="0"/>
              <a:buChar char="•"/>
            </a:pPr>
            <a:r>
              <a:rPr lang="en-US" dirty="0"/>
              <a:t>Felicitate Compiler with C module</a:t>
            </a:r>
          </a:p>
          <a:p>
            <a:pPr marL="285750" indent="-285750">
              <a:buFont typeface="Arial" panose="020B0604020202020204" pitchFamily="34" charset="0"/>
              <a:buChar char="•"/>
            </a:pPr>
            <a:r>
              <a:rPr lang="en-US" dirty="0"/>
              <a:t>Migration of MongoDB tables to DynamoDB</a:t>
            </a:r>
          </a:p>
        </p:txBody>
      </p:sp>
      <p:graphicFrame>
        <p:nvGraphicFramePr>
          <p:cNvPr id="7" name="Table 6">
            <a:extLst>
              <a:ext uri="{FF2B5EF4-FFF2-40B4-BE49-F238E27FC236}">
                <a16:creationId xmlns:a16="http://schemas.microsoft.com/office/drawing/2014/main" id="{C1641359-AEB0-4F88-A091-1203DBFA9FED}"/>
              </a:ext>
            </a:extLst>
          </p:cNvPr>
          <p:cNvGraphicFramePr>
            <a:graphicFrameLocks noGrp="1"/>
          </p:cNvGraphicFramePr>
          <p:nvPr>
            <p:extLst>
              <p:ext uri="{D42A27DB-BD31-4B8C-83A1-F6EECF244321}">
                <p14:modId xmlns:p14="http://schemas.microsoft.com/office/powerpoint/2010/main" val="2143636149"/>
              </p:ext>
            </p:extLst>
          </p:nvPr>
        </p:nvGraphicFramePr>
        <p:xfrm>
          <a:off x="499234" y="1275640"/>
          <a:ext cx="7991706" cy="5212964"/>
        </p:xfrm>
        <a:graphic>
          <a:graphicData uri="http://schemas.openxmlformats.org/drawingml/2006/table">
            <a:tbl>
              <a:tblPr firstRow="1" bandRow="1">
                <a:tableStyleId>{284E427A-3D55-4303-BF80-6455036E1DE7}</a:tableStyleId>
              </a:tblPr>
              <a:tblGrid>
                <a:gridCol w="853483">
                  <a:extLst>
                    <a:ext uri="{9D8B030D-6E8A-4147-A177-3AD203B41FA5}">
                      <a16:colId xmlns:a16="http://schemas.microsoft.com/office/drawing/2014/main" val="1376593588"/>
                    </a:ext>
                  </a:extLst>
                </a:gridCol>
                <a:gridCol w="753727">
                  <a:extLst>
                    <a:ext uri="{9D8B030D-6E8A-4147-A177-3AD203B41FA5}">
                      <a16:colId xmlns:a16="http://schemas.microsoft.com/office/drawing/2014/main" val="691111395"/>
                    </a:ext>
                  </a:extLst>
                </a:gridCol>
                <a:gridCol w="3321899">
                  <a:extLst>
                    <a:ext uri="{9D8B030D-6E8A-4147-A177-3AD203B41FA5}">
                      <a16:colId xmlns:a16="http://schemas.microsoft.com/office/drawing/2014/main" val="2099292245"/>
                    </a:ext>
                  </a:extLst>
                </a:gridCol>
                <a:gridCol w="856343">
                  <a:extLst>
                    <a:ext uri="{9D8B030D-6E8A-4147-A177-3AD203B41FA5}">
                      <a16:colId xmlns:a16="http://schemas.microsoft.com/office/drawing/2014/main" val="3821851058"/>
                    </a:ext>
                  </a:extLst>
                </a:gridCol>
                <a:gridCol w="682171">
                  <a:extLst>
                    <a:ext uri="{9D8B030D-6E8A-4147-A177-3AD203B41FA5}">
                      <a16:colId xmlns:a16="http://schemas.microsoft.com/office/drawing/2014/main" val="655157681"/>
                    </a:ext>
                  </a:extLst>
                </a:gridCol>
                <a:gridCol w="740229">
                  <a:extLst>
                    <a:ext uri="{9D8B030D-6E8A-4147-A177-3AD203B41FA5}">
                      <a16:colId xmlns:a16="http://schemas.microsoft.com/office/drawing/2014/main" val="3818268427"/>
                    </a:ext>
                  </a:extLst>
                </a:gridCol>
                <a:gridCol w="783854">
                  <a:extLst>
                    <a:ext uri="{9D8B030D-6E8A-4147-A177-3AD203B41FA5}">
                      <a16:colId xmlns:a16="http://schemas.microsoft.com/office/drawing/2014/main" val="2973390669"/>
                    </a:ext>
                  </a:extLst>
                </a:gridCol>
              </a:tblGrid>
              <a:tr h="377021">
                <a:tc>
                  <a:txBody>
                    <a:bodyPr/>
                    <a:lstStyle/>
                    <a:p>
                      <a:pPr algn="ctr"/>
                      <a:r>
                        <a:rPr lang="en-US" sz="700" dirty="0"/>
                        <a:t>Issue Type</a:t>
                      </a:r>
                      <a:endParaRPr lang="en-US" sz="700" dirty="0">
                        <a:solidFill>
                          <a:schemeClr val="tx1"/>
                        </a:solidFill>
                      </a:endParaRPr>
                    </a:p>
                  </a:txBody>
                  <a:tcPr/>
                </a:tc>
                <a:tc>
                  <a:txBody>
                    <a:bodyPr/>
                    <a:lstStyle/>
                    <a:p>
                      <a:pPr algn="ctr"/>
                      <a:r>
                        <a:rPr lang="en-US" sz="700" dirty="0"/>
                        <a:t>ID</a:t>
                      </a:r>
                      <a:endParaRPr lang="en-US" sz="700" dirty="0">
                        <a:solidFill>
                          <a:schemeClr val="tx1"/>
                        </a:solidFill>
                      </a:endParaRPr>
                    </a:p>
                  </a:txBody>
                  <a:tcPr/>
                </a:tc>
                <a:tc>
                  <a:txBody>
                    <a:bodyPr/>
                    <a:lstStyle/>
                    <a:p>
                      <a:pPr algn="ctr"/>
                      <a:r>
                        <a:rPr lang="en-US" sz="700" dirty="0"/>
                        <a:t>Summary</a:t>
                      </a:r>
                      <a:endParaRPr lang="en-US" sz="700" dirty="0">
                        <a:solidFill>
                          <a:schemeClr val="tx1"/>
                        </a:solidFill>
                      </a:endParaRPr>
                    </a:p>
                  </a:txBody>
                  <a:tcPr/>
                </a:tc>
                <a:tc>
                  <a:txBody>
                    <a:bodyPr/>
                    <a:lstStyle/>
                    <a:p>
                      <a:pPr algn="ctr"/>
                      <a:r>
                        <a:rPr lang="en-US" sz="700" dirty="0"/>
                        <a:t>Priority</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Status</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Story Points (Estimated)</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tx1"/>
                          </a:solidFill>
                        </a:rPr>
                        <a:t>Story Points (Completed)</a:t>
                      </a:r>
                    </a:p>
                  </a:txBody>
                  <a:tcPr/>
                </a:tc>
                <a:extLst>
                  <a:ext uri="{0D108BD9-81ED-4DB2-BD59-A6C34878D82A}">
                    <a16:rowId xmlns:a16="http://schemas.microsoft.com/office/drawing/2014/main" val="152257797"/>
                  </a:ext>
                </a:extLst>
              </a:tr>
              <a:tr h="439518">
                <a:tc>
                  <a:txBody>
                    <a:bodyPr/>
                    <a:lstStyle/>
                    <a:p>
                      <a:pPr algn="ctr"/>
                      <a:r>
                        <a:rPr lang="en-US" sz="700" dirty="0"/>
                        <a:t>Story</a:t>
                      </a:r>
                      <a:endParaRPr lang="en-US" sz="700" dirty="0">
                        <a:solidFill>
                          <a:schemeClr val="tx1"/>
                        </a:solidFill>
                      </a:endParaRPr>
                    </a:p>
                  </a:txBody>
                  <a:tcPr/>
                </a:tc>
                <a:tc>
                  <a:txBody>
                    <a:bodyPr/>
                    <a:lstStyle/>
                    <a:p>
                      <a:pPr algn="ctr"/>
                      <a:r>
                        <a:rPr lang="en-US" sz="700" dirty="0"/>
                        <a:t>ONCC-26</a:t>
                      </a:r>
                      <a:endParaRPr lang="en-US" sz="700" dirty="0">
                        <a:solidFill>
                          <a:schemeClr val="tx1"/>
                        </a:solidFill>
                      </a:endParaRPr>
                    </a:p>
                  </a:txBody>
                  <a:tcPr/>
                </a:tc>
                <a:tc>
                  <a:txBody>
                    <a:bodyPr/>
                    <a:lstStyle/>
                    <a:p>
                      <a:r>
                        <a:rPr lang="en-US" sz="700" dirty="0"/>
                        <a:t>As a guest user I want to access a web application on cloud server so that I can compile code in any programming languages</a:t>
                      </a:r>
                      <a:endParaRPr lang="en-US" sz="700" dirty="0">
                        <a:solidFill>
                          <a:schemeClr val="tx1"/>
                        </a:solidFill>
                      </a:endParaRPr>
                    </a:p>
                  </a:txBody>
                  <a:tcPr/>
                </a:tc>
                <a:tc>
                  <a:txBody>
                    <a:bodyPr/>
                    <a:lstStyle/>
                    <a:p>
                      <a:pPr algn="ctr"/>
                      <a:r>
                        <a:rPr lang="en-US" sz="700" dirty="0"/>
                        <a:t>Highest</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4</a:t>
                      </a:r>
                      <a:endParaRPr lang="en-US" sz="700" dirty="0">
                        <a:solidFill>
                          <a:schemeClr val="tx1"/>
                        </a:solidFill>
                      </a:endParaRPr>
                    </a:p>
                  </a:txBody>
                  <a:tcPr/>
                </a:tc>
                <a:tc>
                  <a:txBody>
                    <a:bodyPr/>
                    <a:lstStyle/>
                    <a:p>
                      <a:pPr algn="ctr"/>
                      <a:r>
                        <a:rPr lang="en-US" sz="700" dirty="0">
                          <a:solidFill>
                            <a:schemeClr val="bg1"/>
                          </a:solidFill>
                        </a:rPr>
                        <a:t>4</a:t>
                      </a:r>
                    </a:p>
                  </a:txBody>
                  <a:tcPr/>
                </a:tc>
                <a:extLst>
                  <a:ext uri="{0D108BD9-81ED-4DB2-BD59-A6C34878D82A}">
                    <a16:rowId xmlns:a16="http://schemas.microsoft.com/office/drawing/2014/main" val="3475594561"/>
                  </a:ext>
                </a:extLst>
              </a:tr>
              <a:tr h="439518">
                <a:tc>
                  <a:txBody>
                    <a:bodyPr/>
                    <a:lstStyle/>
                    <a:p>
                      <a:pPr algn="ctr"/>
                      <a:r>
                        <a:rPr lang="en-US" sz="700" dirty="0"/>
                        <a:t>Story</a:t>
                      </a:r>
                      <a:endParaRPr lang="en-US" sz="700" dirty="0">
                        <a:solidFill>
                          <a:schemeClr val="tx1"/>
                        </a:solidFill>
                      </a:endParaRPr>
                    </a:p>
                  </a:txBody>
                  <a:tcPr/>
                </a:tc>
                <a:tc>
                  <a:txBody>
                    <a:bodyPr/>
                    <a:lstStyle/>
                    <a:p>
                      <a:pPr algn="ctr"/>
                      <a:r>
                        <a:rPr lang="en-US" sz="700" dirty="0"/>
                        <a:t>ONCC-36</a:t>
                      </a:r>
                      <a:endParaRPr lang="en-US" sz="700" dirty="0">
                        <a:solidFill>
                          <a:schemeClr val="tx1"/>
                        </a:solidFill>
                      </a:endParaRPr>
                    </a:p>
                  </a:txBody>
                  <a:tcPr/>
                </a:tc>
                <a:tc>
                  <a:txBody>
                    <a:bodyPr/>
                    <a:lstStyle/>
                    <a:p>
                      <a:r>
                        <a:rPr lang="en-US" sz="700" dirty="0"/>
                        <a:t>As a guest user I want to have C programming language option so that I can compile my code in C language</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Highest</a:t>
                      </a:r>
                    </a:p>
                    <a:p>
                      <a:pPr algn="ctr"/>
                      <a:endParaRPr lang="en-US" sz="700" dirty="0">
                        <a:solidFill>
                          <a:schemeClr val="tx1"/>
                        </a:solidFill>
                      </a:endParaRPr>
                    </a:p>
                  </a:txBody>
                  <a:tcPr/>
                </a:tc>
                <a:tc>
                  <a:txBody>
                    <a:bodyPr/>
                    <a:lstStyle/>
                    <a:p>
                      <a:pPr algn="ctr"/>
                      <a:r>
                        <a:rPr lang="en-US" sz="700" dirty="0"/>
                        <a:t>Moved to Sprint 7</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22</a:t>
                      </a:r>
                    </a:p>
                    <a:p>
                      <a:pPr algn="ctr"/>
                      <a:endParaRPr lang="en-US" sz="700" dirty="0">
                        <a:solidFill>
                          <a:schemeClr val="tx1"/>
                        </a:solidFill>
                      </a:endParaRPr>
                    </a:p>
                  </a:txBody>
                  <a:tcPr/>
                </a:tc>
                <a:tc>
                  <a:txBody>
                    <a:bodyPr/>
                    <a:lstStyle/>
                    <a:p>
                      <a:pPr algn="ctr"/>
                      <a:r>
                        <a:rPr lang="en-US" sz="700" dirty="0">
                          <a:solidFill>
                            <a:schemeClr val="bg1"/>
                          </a:solidFill>
                        </a:rPr>
                        <a:t>17</a:t>
                      </a:r>
                    </a:p>
                  </a:txBody>
                  <a:tcPr/>
                </a:tc>
                <a:extLst>
                  <a:ext uri="{0D108BD9-81ED-4DB2-BD59-A6C34878D82A}">
                    <a16:rowId xmlns:a16="http://schemas.microsoft.com/office/drawing/2014/main" val="266984601"/>
                  </a:ext>
                </a:extLst>
              </a:tr>
              <a:tr h="443299">
                <a:tc>
                  <a:txBody>
                    <a:bodyPr/>
                    <a:lstStyle/>
                    <a:p>
                      <a:pPr algn="ctr"/>
                      <a:r>
                        <a:rPr lang="en-US" sz="700" dirty="0"/>
                        <a:t>Task</a:t>
                      </a:r>
                      <a:endParaRPr lang="en-US" sz="700" dirty="0">
                        <a:solidFill>
                          <a:schemeClr val="tx1"/>
                        </a:solidFill>
                      </a:endParaRPr>
                    </a:p>
                  </a:txBody>
                  <a:tcPr/>
                </a:tc>
                <a:tc>
                  <a:txBody>
                    <a:bodyPr/>
                    <a:lstStyle/>
                    <a:p>
                      <a:pPr algn="ctr"/>
                      <a:r>
                        <a:rPr lang="en-US" sz="700" dirty="0"/>
                        <a:t>ONCC-24</a:t>
                      </a:r>
                      <a:endParaRPr lang="en-US" sz="700" dirty="0">
                        <a:solidFill>
                          <a:schemeClr val="tx1"/>
                        </a:solidFill>
                      </a:endParaRPr>
                    </a:p>
                  </a:txBody>
                  <a:tcPr/>
                </a:tc>
                <a:tc>
                  <a:txBody>
                    <a:bodyPr/>
                    <a:lstStyle/>
                    <a:p>
                      <a:r>
                        <a:rPr lang="en-US" sz="700" u="none" strike="noStrike" cap="none" dirty="0">
                          <a:effectLst/>
                          <a:sym typeface="Arial"/>
                        </a:rPr>
                        <a:t>Get reference of C compiler using python pre-processing module</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u="none" strike="noStrike" cap="none" dirty="0">
                          <a:effectLst/>
                          <a:sym typeface="Arial"/>
                        </a:rPr>
                        <a:t>Highest</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endParaRPr lang="en-US" sz="7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N/A</a:t>
                      </a:r>
                    </a:p>
                    <a:p>
                      <a:pPr algn="ctr"/>
                      <a:endParaRPr lang="en-US" sz="700" dirty="0">
                        <a:solidFill>
                          <a:schemeClr val="tx1"/>
                        </a:solidFill>
                      </a:endParaRPr>
                    </a:p>
                  </a:txBody>
                  <a:tcPr/>
                </a:tc>
                <a:tc>
                  <a:txBody>
                    <a:bodyPr/>
                    <a:lstStyle/>
                    <a:p>
                      <a:pPr algn="ctr"/>
                      <a:endParaRPr lang="en-US" sz="7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N/A</a:t>
                      </a:r>
                    </a:p>
                  </a:txBody>
                  <a:tcPr/>
                </a:tc>
                <a:extLst>
                  <a:ext uri="{0D108BD9-81ED-4DB2-BD59-A6C34878D82A}">
                    <a16:rowId xmlns:a16="http://schemas.microsoft.com/office/drawing/2014/main" val="1265045412"/>
                  </a:ext>
                </a:extLst>
              </a:tr>
              <a:tr h="328369">
                <a:tc>
                  <a:txBody>
                    <a:bodyPr/>
                    <a:lstStyle/>
                    <a:p>
                      <a:pPr algn="ctr"/>
                      <a:r>
                        <a:rPr lang="en-US" sz="700" dirty="0"/>
                        <a:t>Task</a:t>
                      </a:r>
                      <a:endParaRPr lang="en-US" sz="700" dirty="0">
                        <a:solidFill>
                          <a:schemeClr val="tx1"/>
                        </a:solidFill>
                      </a:endParaRPr>
                    </a:p>
                  </a:txBody>
                  <a:tcPr/>
                </a:tc>
                <a:tc>
                  <a:txBody>
                    <a:bodyPr/>
                    <a:lstStyle/>
                    <a:p>
                      <a:pPr algn="ctr"/>
                      <a:r>
                        <a:rPr lang="en-US" sz="700" dirty="0"/>
                        <a:t>ONCC-21</a:t>
                      </a:r>
                      <a:endParaRPr lang="en-US" sz="700" dirty="0">
                        <a:solidFill>
                          <a:schemeClr val="tx1"/>
                        </a:solidFill>
                      </a:endParaRPr>
                    </a:p>
                  </a:txBody>
                  <a:tcPr/>
                </a:tc>
                <a:tc>
                  <a:txBody>
                    <a:bodyPr/>
                    <a:lstStyle/>
                    <a:p>
                      <a:r>
                        <a:rPr lang="en-US" sz="700" u="none" strike="noStrike" cap="none" dirty="0">
                          <a:effectLst/>
                          <a:sym typeface="Arial"/>
                        </a:rPr>
                        <a:t>Migration of MongoDB user table to DynamoDB part2</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Highest</a:t>
                      </a:r>
                    </a:p>
                    <a:p>
                      <a:pPr algn="ct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N/A</a:t>
                      </a:r>
                    </a:p>
                    <a:p>
                      <a:pPr algn="ct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N/A</a:t>
                      </a:r>
                    </a:p>
                  </a:txBody>
                  <a:tcPr/>
                </a:tc>
                <a:extLst>
                  <a:ext uri="{0D108BD9-81ED-4DB2-BD59-A6C34878D82A}">
                    <a16:rowId xmlns:a16="http://schemas.microsoft.com/office/drawing/2014/main" val="1682461446"/>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ONCC-20</a:t>
                      </a:r>
                      <a:endParaRPr lang="en-US" sz="700" dirty="0">
                        <a:solidFill>
                          <a:schemeClr val="tx1"/>
                        </a:solidFill>
                      </a:endParaRPr>
                    </a:p>
                  </a:txBody>
                  <a:tcPr/>
                </a:tc>
                <a:tc>
                  <a:txBody>
                    <a:bodyPr/>
                    <a:lstStyle/>
                    <a:p>
                      <a:r>
                        <a:rPr lang="en-US" sz="700" dirty="0"/>
                        <a:t>Onboarded whole team on AWS</a:t>
                      </a:r>
                      <a:endParaRPr lang="en-US" sz="700" dirty="0">
                        <a:solidFill>
                          <a:schemeClr val="tx1"/>
                        </a:solidFill>
                      </a:endParaRPr>
                    </a:p>
                  </a:txBody>
                  <a:tcPr/>
                </a:tc>
                <a:tc>
                  <a:txBody>
                    <a:bodyPr/>
                    <a:lstStyle/>
                    <a:p>
                      <a:pPr algn="ctr"/>
                      <a:r>
                        <a:rPr lang="en-US" sz="700" dirty="0"/>
                        <a:t>Highest</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2945149209"/>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ONCC-48</a:t>
                      </a:r>
                      <a:endParaRPr lang="en-US" sz="700" dirty="0">
                        <a:solidFill>
                          <a:schemeClr val="tx1"/>
                        </a:solidFill>
                      </a:endParaRPr>
                    </a:p>
                  </a:txBody>
                  <a:tcPr/>
                </a:tc>
                <a:tc>
                  <a:txBody>
                    <a:bodyPr/>
                    <a:lstStyle/>
                    <a:p>
                      <a:r>
                        <a:rPr lang="en-US" sz="700" dirty="0"/>
                        <a:t>Merging C module with flask web application</a:t>
                      </a:r>
                      <a:endParaRPr lang="en-US" sz="700" dirty="0">
                        <a:solidFill>
                          <a:schemeClr val="tx1"/>
                        </a:solidFill>
                      </a:endParaRPr>
                    </a:p>
                  </a:txBody>
                  <a:tcPr/>
                </a:tc>
                <a:tc>
                  <a:txBody>
                    <a:bodyPr/>
                    <a:lstStyle/>
                    <a:p>
                      <a:pPr algn="ctr"/>
                      <a:r>
                        <a:rPr lang="en-US" sz="700" dirty="0"/>
                        <a:t>Medium</a:t>
                      </a:r>
                      <a:endParaRPr lang="en-US" sz="700" dirty="0">
                        <a:solidFill>
                          <a:schemeClr val="tx1"/>
                        </a:solidFill>
                      </a:endParaRPr>
                    </a:p>
                  </a:txBody>
                  <a:tcPr/>
                </a:tc>
                <a:tc>
                  <a:txBody>
                    <a:bodyPr/>
                    <a:lstStyle/>
                    <a:p>
                      <a:pPr algn="ctr"/>
                      <a:r>
                        <a:rPr lang="en-US" sz="700" dirty="0"/>
                        <a:t>Moved to 7</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2436922656"/>
                  </a:ext>
                </a:extLst>
              </a:tr>
              <a:tr h="317430">
                <a:tc>
                  <a:txBody>
                    <a:bodyPr/>
                    <a:lstStyle/>
                    <a:p>
                      <a:pPr algn="ctr"/>
                      <a:r>
                        <a:rPr lang="en-US" sz="700" dirty="0"/>
                        <a:t>Bug</a:t>
                      </a:r>
                      <a:endParaRPr lang="en-US" sz="700" dirty="0">
                        <a:solidFill>
                          <a:schemeClr val="tx1"/>
                        </a:solidFill>
                      </a:endParaRPr>
                    </a:p>
                  </a:txBody>
                  <a:tcPr/>
                </a:tc>
                <a:tc>
                  <a:txBody>
                    <a:bodyPr/>
                    <a:lstStyle/>
                    <a:p>
                      <a:pPr algn="ctr"/>
                      <a:r>
                        <a:rPr lang="en-US" sz="700" dirty="0"/>
                        <a:t>ONCC-49</a:t>
                      </a:r>
                      <a:endParaRPr lang="en-US" sz="700" dirty="0">
                        <a:solidFill>
                          <a:schemeClr val="tx1"/>
                        </a:solidFill>
                      </a:endParaRPr>
                    </a:p>
                  </a:txBody>
                  <a:tcPr/>
                </a:tc>
                <a:tc>
                  <a:txBody>
                    <a:bodyPr/>
                    <a:lstStyle/>
                    <a:p>
                      <a:r>
                        <a:rPr lang="en-US" sz="700" dirty="0"/>
                        <a:t>Connectivity between C module and web application</a:t>
                      </a:r>
                      <a:endParaRPr lang="en-US" sz="700" dirty="0">
                        <a:solidFill>
                          <a:schemeClr val="tx1"/>
                        </a:solidFill>
                      </a:endParaRPr>
                    </a:p>
                  </a:txBody>
                  <a:tcPr/>
                </a:tc>
                <a:tc>
                  <a:txBody>
                    <a:bodyPr/>
                    <a:lstStyle/>
                    <a:p>
                      <a:pPr algn="ctr"/>
                      <a:r>
                        <a:rPr lang="en-US" sz="700" dirty="0"/>
                        <a:t>Medium</a:t>
                      </a:r>
                      <a:endParaRPr lang="en-US" sz="700" dirty="0">
                        <a:solidFill>
                          <a:schemeClr val="tx1"/>
                        </a:solidFill>
                      </a:endParaRPr>
                    </a:p>
                  </a:txBody>
                  <a:tcPr/>
                </a:tc>
                <a:tc>
                  <a:txBody>
                    <a:bodyPr/>
                    <a:lstStyle/>
                    <a:p>
                      <a:pPr algn="ctr"/>
                      <a:r>
                        <a:rPr lang="en-US" sz="700" dirty="0"/>
                        <a:t>Moved to 7</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4256895762"/>
                  </a:ext>
                </a:extLst>
              </a:tr>
              <a:tr h="317430">
                <a:tc>
                  <a:txBody>
                    <a:bodyPr/>
                    <a:lstStyle/>
                    <a:p>
                      <a:pPr algn="ctr"/>
                      <a:r>
                        <a:rPr lang="en-US" sz="700" dirty="0"/>
                        <a:t>Task </a:t>
                      </a:r>
                      <a:endParaRPr lang="en-US" sz="700" dirty="0">
                        <a:solidFill>
                          <a:schemeClr val="tx1"/>
                        </a:solidFill>
                      </a:endParaRPr>
                    </a:p>
                  </a:txBody>
                  <a:tcPr/>
                </a:tc>
                <a:tc>
                  <a:txBody>
                    <a:bodyPr/>
                    <a:lstStyle/>
                    <a:p>
                      <a:pPr algn="ctr"/>
                      <a:r>
                        <a:rPr lang="en-US" sz="700" dirty="0"/>
                        <a:t>ONCC-25</a:t>
                      </a:r>
                      <a:endParaRPr lang="en-US" sz="700" dirty="0">
                        <a:solidFill>
                          <a:schemeClr val="tx1"/>
                        </a:solidFill>
                      </a:endParaRPr>
                    </a:p>
                  </a:txBody>
                  <a:tcPr/>
                </a:tc>
                <a:tc>
                  <a:txBody>
                    <a:bodyPr/>
                    <a:lstStyle/>
                    <a:p>
                      <a:r>
                        <a:rPr lang="en-US" sz="700" dirty="0"/>
                        <a:t>Make a module to take pre-defined input from user</a:t>
                      </a:r>
                      <a:endParaRPr lang="en-US" sz="700" dirty="0">
                        <a:solidFill>
                          <a:schemeClr val="tx1"/>
                        </a:solidFill>
                      </a:endParaRPr>
                    </a:p>
                  </a:txBody>
                  <a:tcPr/>
                </a:tc>
                <a:tc>
                  <a:txBody>
                    <a:bodyPr/>
                    <a:lstStyle/>
                    <a:p>
                      <a:pPr algn="ctr"/>
                      <a:r>
                        <a:rPr lang="en-US" sz="700" dirty="0"/>
                        <a:t>Medium</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1664085541"/>
                  </a:ext>
                </a:extLst>
              </a:tr>
              <a:tr h="328369">
                <a:tc>
                  <a:txBody>
                    <a:bodyPr/>
                    <a:lstStyle/>
                    <a:p>
                      <a:pPr algn="ctr"/>
                      <a:r>
                        <a:rPr lang="en-US" sz="700" dirty="0"/>
                        <a:t>Task</a:t>
                      </a:r>
                      <a:endParaRPr lang="en-US" sz="700" dirty="0">
                        <a:solidFill>
                          <a:schemeClr val="tx1"/>
                        </a:solidFill>
                      </a:endParaRPr>
                    </a:p>
                  </a:txBody>
                  <a:tcPr/>
                </a:tc>
                <a:tc>
                  <a:txBody>
                    <a:bodyPr/>
                    <a:lstStyle/>
                    <a:p>
                      <a:pPr algn="ctr"/>
                      <a:r>
                        <a:rPr lang="en-US" sz="700" dirty="0"/>
                        <a:t>ONCC-23</a:t>
                      </a:r>
                      <a:endParaRPr lang="en-US" sz="700" dirty="0">
                        <a:solidFill>
                          <a:schemeClr val="tx1"/>
                        </a:solidFill>
                      </a:endParaRPr>
                    </a:p>
                  </a:txBody>
                  <a:tcPr/>
                </a:tc>
                <a:tc>
                  <a:txBody>
                    <a:bodyPr/>
                    <a:lstStyle/>
                    <a:p>
                      <a:r>
                        <a:rPr lang="en-US" sz="700" dirty="0"/>
                        <a:t>Installation of C module on system</a:t>
                      </a:r>
                      <a:endParaRPr lang="en-US" sz="700" dirty="0">
                        <a:solidFill>
                          <a:schemeClr val="tx1"/>
                        </a:solidFill>
                      </a:endParaRPr>
                    </a:p>
                  </a:txBody>
                  <a:tcPr/>
                </a:tc>
                <a:tc>
                  <a:txBody>
                    <a:bodyPr/>
                    <a:lstStyle/>
                    <a:p>
                      <a:pPr algn="ctr"/>
                      <a:r>
                        <a:rPr lang="en-US" sz="700" dirty="0"/>
                        <a:t>Medium</a:t>
                      </a:r>
                      <a:endParaRPr lang="en-US" sz="7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t>Done</a:t>
                      </a:r>
                    </a:p>
                    <a:p>
                      <a:pPr algn="ct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1542566948"/>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ONCC-29</a:t>
                      </a:r>
                      <a:endParaRPr lang="en-US" sz="700" dirty="0">
                        <a:solidFill>
                          <a:schemeClr val="tx1"/>
                        </a:solidFill>
                      </a:endParaRPr>
                    </a:p>
                  </a:txBody>
                  <a:tcPr/>
                </a:tc>
                <a:tc>
                  <a:txBody>
                    <a:bodyPr/>
                    <a:lstStyle/>
                    <a:p>
                      <a:r>
                        <a:rPr lang="en-US" sz="700" dirty="0"/>
                        <a:t>Create sprint 6 presentation slides</a:t>
                      </a:r>
                      <a:endParaRPr lang="en-US" sz="700" dirty="0">
                        <a:solidFill>
                          <a:schemeClr val="tx1"/>
                        </a:solidFill>
                      </a:endParaRPr>
                    </a:p>
                  </a:txBody>
                  <a:tcPr/>
                </a:tc>
                <a:tc>
                  <a:txBody>
                    <a:bodyPr/>
                    <a:lstStyle/>
                    <a:p>
                      <a:pPr algn="ctr"/>
                      <a:r>
                        <a:rPr lang="en-US" sz="700" dirty="0"/>
                        <a:t>Medium</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4125090999"/>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ONCC-28</a:t>
                      </a:r>
                      <a:endParaRPr lang="en-US" sz="700" dirty="0">
                        <a:solidFill>
                          <a:schemeClr val="tx1"/>
                        </a:solidFill>
                      </a:endParaRPr>
                    </a:p>
                  </a:txBody>
                  <a:tcPr/>
                </a:tc>
                <a:tc>
                  <a:txBody>
                    <a:bodyPr/>
                    <a:lstStyle/>
                    <a:p>
                      <a:r>
                        <a:rPr lang="en-US" sz="700" dirty="0"/>
                        <a:t>Update website design to make user friendly</a:t>
                      </a:r>
                      <a:endParaRPr lang="en-US" sz="700" dirty="0">
                        <a:solidFill>
                          <a:schemeClr val="tx1"/>
                        </a:solidFill>
                      </a:endParaRPr>
                    </a:p>
                  </a:txBody>
                  <a:tcPr/>
                </a:tc>
                <a:tc>
                  <a:txBody>
                    <a:bodyPr/>
                    <a:lstStyle/>
                    <a:p>
                      <a:pPr algn="ctr"/>
                      <a:r>
                        <a:rPr lang="en-US" sz="700" dirty="0"/>
                        <a:t>Low</a:t>
                      </a:r>
                      <a:endParaRPr lang="en-US" sz="700" dirty="0">
                        <a:solidFill>
                          <a:schemeClr val="tx1"/>
                        </a:solidFill>
                      </a:endParaRPr>
                    </a:p>
                  </a:txBody>
                  <a:tcPr/>
                </a:tc>
                <a:tc>
                  <a:txBody>
                    <a:bodyPr/>
                    <a:lstStyle/>
                    <a:p>
                      <a:pPr algn="ctr"/>
                      <a:r>
                        <a:rPr lang="en-US" sz="700" dirty="0"/>
                        <a:t>Moved to 7</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3065520761"/>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ONCC-31</a:t>
                      </a:r>
                      <a:endParaRPr lang="en-US" sz="700" dirty="0">
                        <a:solidFill>
                          <a:schemeClr val="tx1"/>
                        </a:solidFill>
                      </a:endParaRPr>
                    </a:p>
                  </a:txBody>
                  <a:tcPr/>
                </a:tc>
                <a:tc>
                  <a:txBody>
                    <a:bodyPr/>
                    <a:lstStyle/>
                    <a:p>
                      <a:r>
                        <a:rPr lang="en-US" sz="700" dirty="0"/>
                        <a:t>Update user manual sprint 6</a:t>
                      </a:r>
                      <a:endParaRPr lang="en-US" sz="700" dirty="0">
                        <a:solidFill>
                          <a:schemeClr val="tx1"/>
                        </a:solidFill>
                      </a:endParaRPr>
                    </a:p>
                  </a:txBody>
                  <a:tcPr/>
                </a:tc>
                <a:tc>
                  <a:txBody>
                    <a:bodyPr/>
                    <a:lstStyle/>
                    <a:p>
                      <a:pPr algn="ctr"/>
                      <a:r>
                        <a:rPr lang="en-US" sz="700" dirty="0"/>
                        <a:t>Low</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2296485107"/>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ONCC-30</a:t>
                      </a:r>
                      <a:endParaRPr lang="en-US" sz="700" dirty="0">
                        <a:solidFill>
                          <a:schemeClr val="tx1"/>
                        </a:solidFill>
                      </a:endParaRPr>
                    </a:p>
                  </a:txBody>
                  <a:tcPr/>
                </a:tc>
                <a:tc>
                  <a:txBody>
                    <a:bodyPr/>
                    <a:lstStyle/>
                    <a:p>
                      <a:r>
                        <a:rPr lang="en-US" sz="700" dirty="0"/>
                        <a:t>Update technical paper sprint 6</a:t>
                      </a:r>
                      <a:endParaRPr lang="en-US" sz="700" dirty="0">
                        <a:solidFill>
                          <a:schemeClr val="tx1"/>
                        </a:solidFill>
                      </a:endParaRPr>
                    </a:p>
                  </a:txBody>
                  <a:tcPr/>
                </a:tc>
                <a:tc>
                  <a:txBody>
                    <a:bodyPr/>
                    <a:lstStyle/>
                    <a:p>
                      <a:pPr algn="ctr"/>
                      <a:r>
                        <a:rPr lang="en-US" sz="700" dirty="0"/>
                        <a:t>Low</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1493264120"/>
                  </a:ext>
                </a:extLst>
              </a:tr>
              <a:tr h="317430">
                <a:tc>
                  <a:txBody>
                    <a:bodyPr/>
                    <a:lstStyle/>
                    <a:p>
                      <a:pPr algn="ctr"/>
                      <a:r>
                        <a:rPr lang="en-US" sz="700" dirty="0"/>
                        <a:t>Task</a:t>
                      </a:r>
                      <a:endParaRPr lang="en-US" sz="700" dirty="0">
                        <a:solidFill>
                          <a:schemeClr val="tx1"/>
                        </a:solidFill>
                      </a:endParaRPr>
                    </a:p>
                  </a:txBody>
                  <a:tcPr/>
                </a:tc>
                <a:tc>
                  <a:txBody>
                    <a:bodyPr/>
                    <a:lstStyle/>
                    <a:p>
                      <a:pPr algn="ctr"/>
                      <a:r>
                        <a:rPr lang="en-US" sz="700" dirty="0"/>
                        <a:t>ONCC-35</a:t>
                      </a:r>
                      <a:endParaRPr lang="en-US" sz="700" dirty="0">
                        <a:solidFill>
                          <a:schemeClr val="tx1"/>
                        </a:solidFill>
                      </a:endParaRPr>
                    </a:p>
                  </a:txBody>
                  <a:tcPr/>
                </a:tc>
                <a:tc>
                  <a:txBody>
                    <a:bodyPr/>
                    <a:lstStyle/>
                    <a:p>
                      <a:r>
                        <a:rPr lang="en-US" sz="700" dirty="0"/>
                        <a:t>Update wiki page sprint 6</a:t>
                      </a:r>
                      <a:endParaRPr lang="en-US" sz="700" dirty="0">
                        <a:solidFill>
                          <a:schemeClr val="tx1"/>
                        </a:solidFill>
                      </a:endParaRPr>
                    </a:p>
                  </a:txBody>
                  <a:tcPr/>
                </a:tc>
                <a:tc>
                  <a:txBody>
                    <a:bodyPr/>
                    <a:lstStyle/>
                    <a:p>
                      <a:pPr algn="ctr"/>
                      <a:r>
                        <a:rPr lang="en-US" sz="700" dirty="0"/>
                        <a:t>Low</a:t>
                      </a:r>
                      <a:endParaRPr lang="en-US" sz="700" dirty="0">
                        <a:solidFill>
                          <a:schemeClr val="tx1"/>
                        </a:solidFill>
                      </a:endParaRPr>
                    </a:p>
                  </a:txBody>
                  <a:tcPr/>
                </a:tc>
                <a:tc>
                  <a:txBody>
                    <a:bodyPr/>
                    <a:lstStyle/>
                    <a:p>
                      <a:pPr algn="ctr"/>
                      <a:r>
                        <a:rPr lang="en-US" sz="700" dirty="0"/>
                        <a:t>Done</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tc>
                  <a:txBody>
                    <a:bodyPr/>
                    <a:lstStyle/>
                    <a:p>
                      <a:pPr algn="ctr"/>
                      <a:r>
                        <a:rPr lang="en-US" sz="700" dirty="0"/>
                        <a:t>N/A</a:t>
                      </a:r>
                      <a:endParaRPr lang="en-US" sz="700" dirty="0">
                        <a:solidFill>
                          <a:schemeClr val="tx1"/>
                        </a:solidFill>
                      </a:endParaRPr>
                    </a:p>
                  </a:txBody>
                  <a:tcPr/>
                </a:tc>
                <a:extLst>
                  <a:ext uri="{0D108BD9-81ED-4DB2-BD59-A6C34878D82A}">
                    <a16:rowId xmlns:a16="http://schemas.microsoft.com/office/drawing/2014/main" val="422421172"/>
                  </a:ext>
                </a:extLst>
              </a:tr>
            </a:tbl>
          </a:graphicData>
        </a:graphic>
      </p:graphicFrame>
    </p:spTree>
    <p:extLst>
      <p:ext uri="{BB962C8B-B14F-4D97-AF65-F5344CB8AC3E}">
        <p14:creationId xmlns:p14="http://schemas.microsoft.com/office/powerpoint/2010/main" val="2919704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B4F2154-1837-4F40-9E9F-7B8AB5448296}"/>
              </a:ext>
            </a:extLst>
          </p:cNvPr>
          <p:cNvGraphicFramePr>
            <a:graphicFrameLocks noGrp="1"/>
          </p:cNvGraphicFramePr>
          <p:nvPr>
            <p:extLst>
              <p:ext uri="{D42A27DB-BD31-4B8C-83A1-F6EECF244321}">
                <p14:modId xmlns:p14="http://schemas.microsoft.com/office/powerpoint/2010/main" val="3366178441"/>
              </p:ext>
            </p:extLst>
          </p:nvPr>
        </p:nvGraphicFramePr>
        <p:xfrm>
          <a:off x="499215" y="1275637"/>
          <a:ext cx="11101135" cy="5228848"/>
        </p:xfrm>
        <a:graphic>
          <a:graphicData uri="http://schemas.openxmlformats.org/drawingml/2006/table">
            <a:tbl>
              <a:tblPr firstRow="1">
                <a:tableStyleId>{284E427A-3D55-4303-BF80-6455036E1DE7}</a:tableStyleId>
              </a:tblPr>
              <a:tblGrid>
                <a:gridCol w="783175">
                  <a:extLst>
                    <a:ext uri="{9D8B030D-6E8A-4147-A177-3AD203B41FA5}">
                      <a16:colId xmlns:a16="http://schemas.microsoft.com/office/drawing/2014/main" val="4031106194"/>
                    </a:ext>
                  </a:extLst>
                </a:gridCol>
                <a:gridCol w="702527">
                  <a:extLst>
                    <a:ext uri="{9D8B030D-6E8A-4147-A177-3AD203B41FA5}">
                      <a16:colId xmlns:a16="http://schemas.microsoft.com/office/drawing/2014/main" val="38994599"/>
                    </a:ext>
                  </a:extLst>
                </a:gridCol>
                <a:gridCol w="568712">
                  <a:extLst>
                    <a:ext uri="{9D8B030D-6E8A-4147-A177-3AD203B41FA5}">
                      <a16:colId xmlns:a16="http://schemas.microsoft.com/office/drawing/2014/main" val="3300044838"/>
                    </a:ext>
                  </a:extLst>
                </a:gridCol>
                <a:gridCol w="1884556">
                  <a:extLst>
                    <a:ext uri="{9D8B030D-6E8A-4147-A177-3AD203B41FA5}">
                      <a16:colId xmlns:a16="http://schemas.microsoft.com/office/drawing/2014/main" val="2134288147"/>
                    </a:ext>
                  </a:extLst>
                </a:gridCol>
                <a:gridCol w="2274849">
                  <a:extLst>
                    <a:ext uri="{9D8B030D-6E8A-4147-A177-3AD203B41FA5}">
                      <a16:colId xmlns:a16="http://schemas.microsoft.com/office/drawing/2014/main" val="66293678"/>
                    </a:ext>
                  </a:extLst>
                </a:gridCol>
                <a:gridCol w="2096429">
                  <a:extLst>
                    <a:ext uri="{9D8B030D-6E8A-4147-A177-3AD203B41FA5}">
                      <a16:colId xmlns:a16="http://schemas.microsoft.com/office/drawing/2014/main" val="516157031"/>
                    </a:ext>
                  </a:extLst>
                </a:gridCol>
                <a:gridCol w="2036922">
                  <a:extLst>
                    <a:ext uri="{9D8B030D-6E8A-4147-A177-3AD203B41FA5}">
                      <a16:colId xmlns:a16="http://schemas.microsoft.com/office/drawing/2014/main" val="3315736557"/>
                    </a:ext>
                  </a:extLst>
                </a:gridCol>
                <a:gridCol w="753965">
                  <a:extLst>
                    <a:ext uri="{9D8B030D-6E8A-4147-A177-3AD203B41FA5}">
                      <a16:colId xmlns:a16="http://schemas.microsoft.com/office/drawing/2014/main" val="2329199634"/>
                    </a:ext>
                  </a:extLst>
                </a:gridCol>
              </a:tblGrid>
              <a:tr h="372701">
                <a:tc>
                  <a:txBody>
                    <a:bodyPr/>
                    <a:lstStyle/>
                    <a:p>
                      <a:pPr rtl="0" fontAlgn="t">
                        <a:spcBef>
                          <a:spcPts val="0"/>
                        </a:spcBef>
                        <a:spcAft>
                          <a:spcPts val="0"/>
                        </a:spcAft>
                      </a:pPr>
                      <a:r>
                        <a:rPr lang="en-US" sz="1000" u="none" strike="noStrike">
                          <a:effectLst/>
                        </a:rPr>
                        <a:t>Test Cases for</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Key</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Steps</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Test Cases</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Test Data</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Expected Results</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Actual Results</a:t>
                      </a:r>
                      <a:endParaRPr lang="en-US" sz="1100">
                        <a:effectLst/>
                      </a:endParaRPr>
                    </a:p>
                  </a:txBody>
                  <a:tcPr marL="70274" marR="70274" marT="35137" marB="35137" anchor="ctr"/>
                </a:tc>
                <a:tc>
                  <a:txBody>
                    <a:bodyPr/>
                    <a:lstStyle/>
                    <a:p>
                      <a:pPr rtl="0" fontAlgn="t">
                        <a:spcBef>
                          <a:spcPts val="0"/>
                        </a:spcBef>
                        <a:spcAft>
                          <a:spcPts val="0"/>
                        </a:spcAft>
                      </a:pPr>
                      <a:r>
                        <a:rPr lang="en-US" sz="1000" u="none" strike="noStrike">
                          <a:effectLst/>
                        </a:rPr>
                        <a:t>Status</a:t>
                      </a:r>
                      <a:endParaRPr lang="en-US" sz="1100">
                        <a:effectLst/>
                      </a:endParaRPr>
                    </a:p>
                  </a:txBody>
                  <a:tcPr marL="70274" marR="70274" marT="35137" marB="35137" anchor="ctr"/>
                </a:tc>
                <a:extLst>
                  <a:ext uri="{0D108BD9-81ED-4DB2-BD59-A6C34878D82A}">
                    <a16:rowId xmlns:a16="http://schemas.microsoft.com/office/drawing/2014/main" val="3976215659"/>
                  </a:ext>
                </a:extLst>
              </a:tr>
              <a:tr h="614998">
                <a:tc>
                  <a:txBody>
                    <a:bodyPr/>
                    <a:lstStyle/>
                    <a:p>
                      <a:pPr rtl="0" fontAlgn="t">
                        <a:spcBef>
                          <a:spcPts val="0"/>
                        </a:spcBef>
                        <a:spcAft>
                          <a:spcPts val="0"/>
                        </a:spcAft>
                      </a:pPr>
                      <a:r>
                        <a:rPr lang="en-US" sz="900" u="none" strike="noStrike">
                          <a:effectLst/>
                        </a:rPr>
                        <a:t>Cloud access</a:t>
                      </a:r>
                      <a:endParaRPr lang="en-US" sz="1100">
                        <a:effectLst/>
                      </a:endParaRPr>
                    </a:p>
                  </a:txBody>
                  <a:tcPr marL="70274" marR="70274" marT="35137" marB="35137" anchor="ctr"/>
                </a:tc>
                <a:tc>
                  <a:txBody>
                    <a:bodyPr/>
                    <a:lstStyle/>
                    <a:p>
                      <a:pPr rtl="0" fontAlgn="t">
                        <a:spcBef>
                          <a:spcPts val="0"/>
                        </a:spcBef>
                        <a:spcAft>
                          <a:spcPts val="0"/>
                        </a:spcAft>
                      </a:pPr>
                      <a:r>
                        <a:rPr lang="en-US" sz="900" u="sng" strike="noStrike">
                          <a:effectLst/>
                          <a:hlinkClick r:id="rId2"/>
                        </a:rPr>
                        <a:t>ONCC-26</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1</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Options available for C compiler in drop-down menu</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Selecting C option from drop-down menu</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C compiler will be selected and “Write code in C language here” placeholder will be displayed in the text area</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C compiler is selected and “Write code in C language here” placeholder is displayed in the text area</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PASS</a:t>
                      </a:r>
                      <a:endParaRPr lang="en-US" sz="1100">
                        <a:effectLst/>
                      </a:endParaRPr>
                    </a:p>
                  </a:txBody>
                  <a:tcPr marL="70274" marR="70274" marT="35137" marB="35137" anchor="ctr"/>
                </a:tc>
                <a:extLst>
                  <a:ext uri="{0D108BD9-81ED-4DB2-BD59-A6C34878D82A}">
                    <a16:rowId xmlns:a16="http://schemas.microsoft.com/office/drawing/2014/main" val="3098968705"/>
                  </a:ext>
                </a:extLst>
              </a:tr>
              <a:tr h="478706">
                <a:tc rowSpan="8">
                  <a:txBody>
                    <a:bodyPr/>
                    <a:lstStyle/>
                    <a:p>
                      <a:pPr rtl="0" fontAlgn="t">
                        <a:spcBef>
                          <a:spcPts val="0"/>
                        </a:spcBef>
                        <a:spcAft>
                          <a:spcPts val="0"/>
                        </a:spcAft>
                      </a:pPr>
                      <a:r>
                        <a:rPr lang="en-US" sz="900" u="none" strike="noStrike">
                          <a:effectLst/>
                        </a:rPr>
                        <a:t>Compiler</a:t>
                      </a:r>
                      <a:endParaRPr lang="en-US" sz="1100">
                        <a:effectLst/>
                      </a:endParaRPr>
                    </a:p>
                  </a:txBody>
                  <a:tcPr marL="70274" marR="70274" marT="35137" marB="35137" anchor="ctr"/>
                </a:tc>
                <a:tc rowSpan="8">
                  <a:txBody>
                    <a:bodyPr/>
                    <a:lstStyle/>
                    <a:p>
                      <a:pPr rtl="0" fontAlgn="t">
                        <a:spcBef>
                          <a:spcPts val="0"/>
                        </a:spcBef>
                        <a:spcAft>
                          <a:spcPts val="0"/>
                        </a:spcAft>
                      </a:pPr>
                      <a:r>
                        <a:rPr lang="en-US" sz="900" u="sng" strike="noStrike">
                          <a:effectLst/>
                          <a:hlinkClick r:id="rId3"/>
                        </a:rPr>
                        <a:t>ONCC-36</a:t>
                      </a:r>
                      <a:endParaRPr lang="en-US" sz="1100">
                        <a:effectLst/>
                      </a:endParaRPr>
                    </a:p>
                  </a:txBody>
                  <a:tcPr marL="70274" marR="70274" marT="35137" marB="35137" anchor="ctr"/>
                </a:tc>
                <a:tc rowSpan="2">
                  <a:txBody>
                    <a:bodyPr/>
                    <a:lstStyle/>
                    <a:p>
                      <a:pPr rtl="0" fontAlgn="t">
                        <a:spcBef>
                          <a:spcPts val="0"/>
                        </a:spcBef>
                        <a:spcAft>
                          <a:spcPts val="0"/>
                        </a:spcAft>
                      </a:pPr>
                      <a:r>
                        <a:rPr lang="en-US" sz="900" u="none" strike="noStrike">
                          <a:effectLst/>
                        </a:rPr>
                        <a:t>1</a:t>
                      </a:r>
                      <a:endParaRPr lang="en-US" sz="1100">
                        <a:effectLst/>
                      </a:endParaRPr>
                    </a:p>
                  </a:txBody>
                  <a:tcPr marL="70274" marR="70274" marT="35137" marB="35137" anchor="ctr"/>
                </a:tc>
                <a:tc rowSpan="2">
                  <a:txBody>
                    <a:bodyPr/>
                    <a:lstStyle/>
                    <a:p>
                      <a:pPr rtl="0" fontAlgn="t">
                        <a:spcBef>
                          <a:spcPts val="0"/>
                        </a:spcBef>
                        <a:spcAft>
                          <a:spcPts val="0"/>
                        </a:spcAft>
                      </a:pPr>
                      <a:r>
                        <a:rPr lang="en-US" sz="900" u="none" strike="noStrike" dirty="0">
                          <a:effectLst/>
                        </a:rPr>
                        <a:t>Writing and compiling the code in C language.</a:t>
                      </a:r>
                      <a:endParaRPr lang="en-US" sz="1100" dirty="0">
                        <a:effectLst/>
                      </a:endParaRPr>
                    </a:p>
                  </a:txBody>
                  <a:tcPr marL="70274" marR="70274" marT="35137" marB="35137" anchor="ctr"/>
                </a:tc>
                <a:tc rowSpan="2">
                  <a:txBody>
                    <a:bodyPr/>
                    <a:lstStyle/>
                    <a:p>
                      <a:pPr rtl="0" fontAlgn="t">
                        <a:spcBef>
                          <a:spcPts val="0"/>
                        </a:spcBef>
                        <a:spcAft>
                          <a:spcPts val="0"/>
                        </a:spcAft>
                      </a:pPr>
                      <a:r>
                        <a:rPr lang="en-US" sz="900" u="none" strike="noStrike">
                          <a:effectLst/>
                        </a:rPr>
                        <a:t>Enters the code in C language and click on Run button</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Code should be compiled successfully and get the desired output or errors</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No output or error message displayed</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FAIL</a:t>
                      </a:r>
                      <a:endParaRPr lang="en-US" sz="1100">
                        <a:effectLst/>
                      </a:endParaRPr>
                    </a:p>
                  </a:txBody>
                  <a:tcPr marL="70274" marR="70274" marT="35137" marB="35137" anchor="ctr"/>
                </a:tc>
                <a:extLst>
                  <a:ext uri="{0D108BD9-81ED-4DB2-BD59-A6C34878D82A}">
                    <a16:rowId xmlns:a16="http://schemas.microsoft.com/office/drawing/2014/main" val="3586385726"/>
                  </a:ext>
                </a:extLst>
              </a:tr>
              <a:tr h="70585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900" u="none" strike="noStrike">
                          <a:effectLst/>
                        </a:rPr>
                        <a:t>Code is not successfully compiled and shows error</a:t>
                      </a:r>
                      <a:endParaRPr lang="en-US" sz="1100">
                        <a:effectLst/>
                      </a:endParaRPr>
                    </a:p>
                    <a:p>
                      <a:pPr fontAlgn="t"/>
                      <a:br>
                        <a:rPr lang="en-US" sz="1100">
                          <a:effectLst/>
                        </a:rPr>
                      </a:b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No output or error message displayed</a:t>
                      </a:r>
                      <a:endParaRPr lang="en-US" sz="1100">
                        <a:effectLst/>
                      </a:endParaRPr>
                    </a:p>
                    <a:p>
                      <a:pPr fontAlgn="t"/>
                      <a:br>
                        <a:rPr lang="en-US" sz="1100">
                          <a:effectLst/>
                        </a:rPr>
                      </a:b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FAIL</a:t>
                      </a:r>
                      <a:endParaRPr lang="en-US" sz="1100">
                        <a:effectLst/>
                      </a:endParaRPr>
                    </a:p>
                  </a:txBody>
                  <a:tcPr marL="70274" marR="70274" marT="35137" marB="35137" anchor="ctr"/>
                </a:tc>
                <a:extLst>
                  <a:ext uri="{0D108BD9-81ED-4DB2-BD59-A6C34878D82A}">
                    <a16:rowId xmlns:a16="http://schemas.microsoft.com/office/drawing/2014/main" val="3468226948"/>
                  </a:ext>
                </a:extLst>
              </a:tr>
              <a:tr h="342413">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900" u="none" strike="noStrike">
                          <a:effectLst/>
                        </a:rPr>
                        <a:t>2</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Compiling empty code</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Click on Run button without writing code</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Will show error for empty code in error field</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No error message displayed</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FAIL</a:t>
                      </a:r>
                      <a:endParaRPr lang="en-US" sz="1100">
                        <a:effectLst/>
                      </a:endParaRPr>
                    </a:p>
                  </a:txBody>
                  <a:tcPr marL="70274" marR="70274" marT="35137" marB="35137" anchor="ctr"/>
                </a:tc>
                <a:extLst>
                  <a:ext uri="{0D108BD9-81ED-4DB2-BD59-A6C34878D82A}">
                    <a16:rowId xmlns:a16="http://schemas.microsoft.com/office/drawing/2014/main" val="2907792473"/>
                  </a:ext>
                </a:extLst>
              </a:tr>
              <a:tr h="342413">
                <a:tc vMerge="1">
                  <a:txBody>
                    <a:bodyPr/>
                    <a:lstStyle/>
                    <a:p>
                      <a:endParaRPr lang="en-US"/>
                    </a:p>
                  </a:txBody>
                  <a:tcPr/>
                </a:tc>
                <a:tc vMerge="1">
                  <a:txBody>
                    <a:bodyPr/>
                    <a:lstStyle/>
                    <a:p>
                      <a:endParaRPr lang="en-US"/>
                    </a:p>
                  </a:txBody>
                  <a:tcPr/>
                </a:tc>
                <a:tc rowSpan="3">
                  <a:txBody>
                    <a:bodyPr/>
                    <a:lstStyle/>
                    <a:p>
                      <a:pPr rtl="0" fontAlgn="t">
                        <a:spcBef>
                          <a:spcPts val="0"/>
                        </a:spcBef>
                        <a:spcAft>
                          <a:spcPts val="0"/>
                        </a:spcAft>
                      </a:pPr>
                      <a:r>
                        <a:rPr lang="en-US" sz="900" u="none" strike="noStrike">
                          <a:effectLst/>
                        </a:rPr>
                        <a:t>3</a:t>
                      </a:r>
                      <a:endParaRPr lang="en-US" sz="1100">
                        <a:effectLst/>
                      </a:endParaRPr>
                    </a:p>
                  </a:txBody>
                  <a:tcPr marL="70274" marR="70274" marT="35137" marB="35137" anchor="ctr"/>
                </a:tc>
                <a:tc rowSpan="3">
                  <a:txBody>
                    <a:bodyPr/>
                    <a:lstStyle/>
                    <a:p>
                      <a:pPr rtl="0" fontAlgn="t">
                        <a:spcBef>
                          <a:spcPts val="0"/>
                        </a:spcBef>
                        <a:spcAft>
                          <a:spcPts val="0"/>
                        </a:spcAft>
                      </a:pPr>
                      <a:r>
                        <a:rPr lang="en-US" sz="900" u="none" strike="noStrike" dirty="0">
                          <a:effectLst/>
                        </a:rPr>
                        <a:t>Running test code in python pre-processing module</a:t>
                      </a:r>
                      <a:endParaRPr lang="en-US" sz="1100" dirty="0">
                        <a:effectLst/>
                      </a:endParaRPr>
                    </a:p>
                  </a:txBody>
                  <a:tcPr marL="70274" marR="70274" marT="35137" marB="35137" anchor="ctr"/>
                </a:tc>
                <a:tc rowSpan="3">
                  <a:txBody>
                    <a:bodyPr/>
                    <a:lstStyle/>
                    <a:p>
                      <a:pPr rtl="0" fontAlgn="t">
                        <a:spcBef>
                          <a:spcPts val="0"/>
                        </a:spcBef>
                        <a:spcAft>
                          <a:spcPts val="0"/>
                        </a:spcAft>
                      </a:pPr>
                      <a:r>
                        <a:rPr lang="en-US" sz="900" u="none" strike="noStrike" dirty="0">
                          <a:effectLst/>
                        </a:rPr>
                        <a:t>Entering C code in pre-processing module</a:t>
                      </a:r>
                      <a:endParaRPr lang="en-US" sz="1100" dirty="0">
                        <a:effectLst/>
                      </a:endParaRPr>
                    </a:p>
                  </a:txBody>
                  <a:tcPr marL="70274" marR="70274" marT="35137" marB="35137" anchor="ctr"/>
                </a:tc>
                <a:tc>
                  <a:txBody>
                    <a:bodyPr/>
                    <a:lstStyle/>
                    <a:p>
                      <a:pPr rtl="0" fontAlgn="t">
                        <a:spcBef>
                          <a:spcPts val="0"/>
                        </a:spcBef>
                        <a:spcAft>
                          <a:spcPts val="0"/>
                        </a:spcAft>
                      </a:pPr>
                      <a:r>
                        <a:rPr lang="en-US" sz="900" u="none" strike="noStrike">
                          <a:effectLst/>
                        </a:rPr>
                        <a:t>Getting desired output in String variable</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Got output in the String variable</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PASS</a:t>
                      </a:r>
                      <a:endParaRPr lang="en-US" sz="1100">
                        <a:effectLst/>
                      </a:endParaRPr>
                    </a:p>
                  </a:txBody>
                  <a:tcPr marL="70274" marR="70274" marT="35137" marB="35137" anchor="ctr"/>
                </a:tc>
                <a:extLst>
                  <a:ext uri="{0D108BD9-81ED-4DB2-BD59-A6C34878D82A}">
                    <a16:rowId xmlns:a16="http://schemas.microsoft.com/office/drawing/2014/main" val="1453016966"/>
                  </a:ext>
                </a:extLst>
              </a:tr>
              <a:tr h="705853">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900" u="none" strike="noStrike">
                          <a:effectLst/>
                        </a:rPr>
                        <a:t>Getting expected error in Error variable if code is wrong</a:t>
                      </a:r>
                      <a:endParaRPr lang="en-US" sz="1100">
                        <a:effectLst/>
                      </a:endParaRPr>
                    </a:p>
                    <a:p>
                      <a:pPr fontAlgn="t"/>
                      <a:br>
                        <a:rPr lang="en-US" sz="1100">
                          <a:effectLst/>
                        </a:rPr>
                      </a:b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dirty="0">
                          <a:effectLst/>
                        </a:rPr>
                        <a:t>Got desired error in the Error variable</a:t>
                      </a:r>
                      <a:endParaRPr lang="en-US" sz="1100" dirty="0">
                        <a:effectLst/>
                      </a:endParaRPr>
                    </a:p>
                    <a:p>
                      <a:pPr fontAlgn="t"/>
                      <a:br>
                        <a:rPr lang="en-US" sz="1100" dirty="0">
                          <a:effectLst/>
                        </a:rPr>
                      </a:br>
                      <a:endParaRPr lang="en-US" sz="1100" dirty="0">
                        <a:effectLst/>
                      </a:endParaRPr>
                    </a:p>
                  </a:txBody>
                  <a:tcPr marL="70274" marR="70274" marT="35137" marB="35137" anchor="ctr"/>
                </a:tc>
                <a:tc>
                  <a:txBody>
                    <a:bodyPr/>
                    <a:lstStyle/>
                    <a:p>
                      <a:pPr rtl="0" fontAlgn="t">
                        <a:spcBef>
                          <a:spcPts val="0"/>
                        </a:spcBef>
                        <a:spcAft>
                          <a:spcPts val="0"/>
                        </a:spcAft>
                      </a:pPr>
                      <a:r>
                        <a:rPr lang="en-US" sz="900" u="none" strike="noStrike">
                          <a:effectLst/>
                        </a:rPr>
                        <a:t>PASS</a:t>
                      </a:r>
                      <a:endParaRPr lang="en-US" sz="1100">
                        <a:effectLst/>
                      </a:endParaRPr>
                    </a:p>
                  </a:txBody>
                  <a:tcPr marL="70274" marR="70274" marT="35137" marB="35137" anchor="ctr"/>
                </a:tc>
                <a:extLst>
                  <a:ext uri="{0D108BD9-81ED-4DB2-BD59-A6C34878D82A}">
                    <a16:rowId xmlns:a16="http://schemas.microsoft.com/office/drawing/2014/main" val="3978725934"/>
                  </a:ext>
                </a:extLst>
              </a:tr>
              <a:tr h="83596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900" u="none" strike="noStrike" dirty="0">
                          <a:effectLst/>
                        </a:rPr>
                        <a:t>Entering Predefined Input for the code to compile with input</a:t>
                      </a:r>
                      <a:endParaRPr lang="en-US" sz="1100" dirty="0">
                        <a:effectLst/>
                      </a:endParaRPr>
                    </a:p>
                    <a:p>
                      <a:pPr fontAlgn="t"/>
                      <a:br>
                        <a:rPr lang="en-US" sz="1100" dirty="0">
                          <a:effectLst/>
                        </a:rPr>
                      </a:br>
                      <a:endParaRPr lang="en-US" sz="1100" dirty="0">
                        <a:effectLst/>
                      </a:endParaRPr>
                    </a:p>
                  </a:txBody>
                  <a:tcPr marL="70274" marR="70274" marT="35137" marB="35137" anchor="ctr"/>
                </a:tc>
                <a:tc>
                  <a:txBody>
                    <a:bodyPr/>
                    <a:lstStyle/>
                    <a:p>
                      <a:pPr rtl="0" fontAlgn="t">
                        <a:spcBef>
                          <a:spcPts val="0"/>
                        </a:spcBef>
                        <a:spcAft>
                          <a:spcPts val="0"/>
                        </a:spcAft>
                      </a:pPr>
                      <a:r>
                        <a:rPr lang="en-US" sz="900" u="none" strike="noStrike">
                          <a:effectLst/>
                        </a:rPr>
                        <a:t>Accepting input for written code and compiling with the input</a:t>
                      </a:r>
                      <a:endParaRPr lang="en-US" sz="1100">
                        <a:effectLst/>
                      </a:endParaRPr>
                    </a:p>
                    <a:p>
                      <a:pPr fontAlgn="t"/>
                      <a:br>
                        <a:rPr lang="en-US" sz="1100">
                          <a:effectLst/>
                        </a:rPr>
                      </a:b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PASS</a:t>
                      </a:r>
                      <a:endParaRPr lang="en-US" sz="1100">
                        <a:effectLst/>
                      </a:endParaRPr>
                    </a:p>
                  </a:txBody>
                  <a:tcPr marL="70274" marR="70274" marT="35137" marB="35137" anchor="ctr"/>
                </a:tc>
                <a:extLst>
                  <a:ext uri="{0D108BD9-81ED-4DB2-BD59-A6C34878D82A}">
                    <a16:rowId xmlns:a16="http://schemas.microsoft.com/office/drawing/2014/main" val="1371373352"/>
                  </a:ext>
                </a:extLst>
              </a:tr>
              <a:tr h="342413">
                <a:tc vMerge="1">
                  <a:txBody>
                    <a:bodyPr/>
                    <a:lstStyle/>
                    <a:p>
                      <a:endParaRPr lang="en-US"/>
                    </a:p>
                  </a:txBody>
                  <a:tcPr/>
                </a:tc>
                <a:tc vMerge="1">
                  <a:txBody>
                    <a:bodyPr/>
                    <a:lstStyle/>
                    <a:p>
                      <a:endParaRPr lang="en-US"/>
                    </a:p>
                  </a:txBody>
                  <a:tcPr/>
                </a:tc>
                <a:tc rowSpan="2">
                  <a:txBody>
                    <a:bodyPr/>
                    <a:lstStyle/>
                    <a:p>
                      <a:pPr rtl="0" fontAlgn="t">
                        <a:spcBef>
                          <a:spcPts val="0"/>
                        </a:spcBef>
                        <a:spcAft>
                          <a:spcPts val="0"/>
                        </a:spcAft>
                      </a:pPr>
                      <a:r>
                        <a:rPr lang="en-US" sz="900" u="none" strike="noStrike">
                          <a:effectLst/>
                        </a:rPr>
                        <a:t>4</a:t>
                      </a:r>
                      <a:endParaRPr lang="en-US" sz="1100">
                        <a:effectLst/>
                      </a:endParaRPr>
                    </a:p>
                  </a:txBody>
                  <a:tcPr marL="70274" marR="70274" marT="35137" marB="35137" anchor="ctr"/>
                </a:tc>
                <a:tc rowSpan="2">
                  <a:txBody>
                    <a:bodyPr/>
                    <a:lstStyle/>
                    <a:p>
                      <a:pPr rtl="0" fontAlgn="t">
                        <a:spcBef>
                          <a:spcPts val="0"/>
                        </a:spcBef>
                        <a:spcAft>
                          <a:spcPts val="0"/>
                        </a:spcAft>
                      </a:pPr>
                      <a:r>
                        <a:rPr lang="en-US" sz="900" u="none" strike="noStrike">
                          <a:effectLst/>
                        </a:rPr>
                        <a:t>Entering Predefined input</a:t>
                      </a:r>
                      <a:endParaRPr lang="en-US" sz="1100">
                        <a:effectLst/>
                      </a:endParaRPr>
                    </a:p>
                  </a:txBody>
                  <a:tcPr marL="70274" marR="70274" marT="35137" marB="35137" anchor="ctr"/>
                </a:tc>
                <a:tc rowSpan="2">
                  <a:txBody>
                    <a:bodyPr/>
                    <a:lstStyle/>
                    <a:p>
                      <a:pPr rtl="0" fontAlgn="t">
                        <a:spcBef>
                          <a:spcPts val="0"/>
                        </a:spcBef>
                        <a:spcAft>
                          <a:spcPts val="0"/>
                        </a:spcAft>
                      </a:pPr>
                      <a:r>
                        <a:rPr lang="en-US" sz="900" u="none" strike="noStrike">
                          <a:effectLst/>
                        </a:rPr>
                        <a:t>Entering input in the input field for the compilation of code with input parameter</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Taking input from input field and adding it into the code</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No output</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FAIL</a:t>
                      </a:r>
                      <a:endParaRPr lang="en-US" sz="1100">
                        <a:effectLst/>
                      </a:endParaRPr>
                    </a:p>
                  </a:txBody>
                  <a:tcPr marL="70274" marR="70274" marT="35137" marB="35137" anchor="ctr"/>
                </a:tc>
                <a:extLst>
                  <a:ext uri="{0D108BD9-81ED-4DB2-BD59-A6C34878D82A}">
                    <a16:rowId xmlns:a16="http://schemas.microsoft.com/office/drawing/2014/main" val="3379595380"/>
                  </a:ext>
                </a:extLst>
              </a:tr>
              <a:tr h="471654">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rtl="0" fontAlgn="t">
                        <a:spcBef>
                          <a:spcPts val="0"/>
                        </a:spcBef>
                        <a:spcAft>
                          <a:spcPts val="0"/>
                        </a:spcAft>
                      </a:pPr>
                      <a:r>
                        <a:rPr lang="en-US" sz="900" u="none" strike="noStrike">
                          <a:effectLst/>
                        </a:rPr>
                        <a:t>Showing input missing when the field is empty when required</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a:effectLst/>
                        </a:rPr>
                        <a:t>No Output</a:t>
                      </a:r>
                      <a:endParaRPr lang="en-US" sz="1100">
                        <a:effectLst/>
                      </a:endParaRPr>
                    </a:p>
                  </a:txBody>
                  <a:tcPr marL="70274" marR="70274" marT="35137" marB="35137" anchor="ctr"/>
                </a:tc>
                <a:tc>
                  <a:txBody>
                    <a:bodyPr/>
                    <a:lstStyle/>
                    <a:p>
                      <a:pPr rtl="0" fontAlgn="t">
                        <a:spcBef>
                          <a:spcPts val="0"/>
                        </a:spcBef>
                        <a:spcAft>
                          <a:spcPts val="0"/>
                        </a:spcAft>
                      </a:pPr>
                      <a:r>
                        <a:rPr lang="en-US" sz="900" u="none" strike="noStrike" dirty="0">
                          <a:effectLst/>
                        </a:rPr>
                        <a:t>FAIL</a:t>
                      </a:r>
                      <a:endParaRPr lang="en-US" sz="1100" dirty="0">
                        <a:effectLst/>
                      </a:endParaRPr>
                    </a:p>
                  </a:txBody>
                  <a:tcPr marL="70274" marR="70274" marT="35137" marB="35137" anchor="ctr"/>
                </a:tc>
                <a:extLst>
                  <a:ext uri="{0D108BD9-81ED-4DB2-BD59-A6C34878D82A}">
                    <a16:rowId xmlns:a16="http://schemas.microsoft.com/office/drawing/2014/main" val="2563653444"/>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6 Test Cases</a:t>
            </a:r>
          </a:p>
        </p:txBody>
      </p:sp>
    </p:spTree>
    <p:extLst>
      <p:ext uri="{BB962C8B-B14F-4D97-AF65-F5344CB8AC3E}">
        <p14:creationId xmlns:p14="http://schemas.microsoft.com/office/powerpoint/2010/main" val="2966932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F40F3DBC-49FB-459D-A335-1445E74753B4}"/>
              </a:ext>
            </a:extLst>
          </p:cNvPr>
          <p:cNvPicPr>
            <a:picLocks noChangeAspect="1"/>
          </p:cNvPicPr>
          <p:nvPr/>
        </p:nvPicPr>
        <p:blipFill rotWithShape="1">
          <a:blip r:embed="rId2"/>
          <a:srcRect l="1154" t="2164" r="2545" b="2649"/>
          <a:stretch/>
        </p:blipFill>
        <p:spPr>
          <a:xfrm>
            <a:off x="499234" y="1814284"/>
            <a:ext cx="6489538" cy="4674317"/>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6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February 24, 2021 - March 16, 2021</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2997282"/>
            <a:ext cx="5065485" cy="2862322"/>
          </a:xfrm>
          <a:prstGeom prst="rect">
            <a:avLst/>
          </a:prstGeom>
          <a:noFill/>
        </p:spPr>
        <p:txBody>
          <a:bodyPr wrap="square" rtlCol="0">
            <a:spAutoFit/>
          </a:bodyPr>
          <a:lstStyle/>
          <a:p>
            <a:r>
              <a:rPr lang="en-US" dirty="0"/>
              <a:t>We used Excel sheet to express our burndown chart.</a:t>
            </a:r>
          </a:p>
          <a:p>
            <a:r>
              <a:rPr lang="en-US" dirty="0"/>
              <a:t>This chart is based on Story Points.</a:t>
            </a:r>
          </a:p>
          <a:p>
            <a:r>
              <a:rPr lang="en-US" dirty="0"/>
              <a:t>We completed 1 user story ONCC-26 in Sprint-6</a:t>
            </a:r>
          </a:p>
          <a:p>
            <a:r>
              <a:rPr lang="en-US" dirty="0"/>
              <a:t>Committed Story Points=26</a:t>
            </a:r>
          </a:p>
          <a:p>
            <a:r>
              <a:rPr lang="en-US" dirty="0"/>
              <a:t>Completed Story Points=21</a:t>
            </a:r>
          </a:p>
          <a:p>
            <a:r>
              <a:rPr lang="en-US" dirty="0"/>
              <a:t>Completed Artifacts= 80%</a:t>
            </a:r>
          </a:p>
          <a:p>
            <a:r>
              <a:rPr lang="en-US" dirty="0"/>
              <a:t>Velocity = 21</a:t>
            </a:r>
          </a:p>
          <a:p>
            <a:endParaRPr lang="en-US" dirty="0"/>
          </a:p>
        </p:txBody>
      </p:sp>
    </p:spTree>
    <p:extLst>
      <p:ext uri="{BB962C8B-B14F-4D97-AF65-F5344CB8AC3E}">
        <p14:creationId xmlns:p14="http://schemas.microsoft.com/office/powerpoint/2010/main" val="3675475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FA64E9E-8EA0-41FB-9677-E1720249444A}"/>
              </a:ext>
            </a:extLst>
          </p:cNvPr>
          <p:cNvGraphicFramePr>
            <a:graphicFrameLocks noGrp="1"/>
          </p:cNvGraphicFramePr>
          <p:nvPr/>
        </p:nvGraphicFramePr>
        <p:xfrm>
          <a:off x="499234" y="1275639"/>
          <a:ext cx="7991705" cy="5124857"/>
        </p:xfrm>
        <a:graphic>
          <a:graphicData uri="http://schemas.openxmlformats.org/drawingml/2006/table">
            <a:tbl>
              <a:tblPr firstRow="1" bandRow="1">
                <a:tableStyleId>{284E427A-3D55-4303-BF80-6455036E1DE7}</a:tableStyleId>
              </a:tblPr>
              <a:tblGrid>
                <a:gridCol w="643072">
                  <a:extLst>
                    <a:ext uri="{9D8B030D-6E8A-4147-A177-3AD203B41FA5}">
                      <a16:colId xmlns:a16="http://schemas.microsoft.com/office/drawing/2014/main" val="1376593588"/>
                    </a:ext>
                  </a:extLst>
                </a:gridCol>
                <a:gridCol w="1005808">
                  <a:extLst>
                    <a:ext uri="{9D8B030D-6E8A-4147-A177-3AD203B41FA5}">
                      <a16:colId xmlns:a16="http://schemas.microsoft.com/office/drawing/2014/main" val="691111395"/>
                    </a:ext>
                  </a:extLst>
                </a:gridCol>
                <a:gridCol w="3309257">
                  <a:extLst>
                    <a:ext uri="{9D8B030D-6E8A-4147-A177-3AD203B41FA5}">
                      <a16:colId xmlns:a16="http://schemas.microsoft.com/office/drawing/2014/main" val="2099292245"/>
                    </a:ext>
                  </a:extLst>
                </a:gridCol>
                <a:gridCol w="609600">
                  <a:extLst>
                    <a:ext uri="{9D8B030D-6E8A-4147-A177-3AD203B41FA5}">
                      <a16:colId xmlns:a16="http://schemas.microsoft.com/office/drawing/2014/main" val="3821851058"/>
                    </a:ext>
                  </a:extLst>
                </a:gridCol>
                <a:gridCol w="667658">
                  <a:extLst>
                    <a:ext uri="{9D8B030D-6E8A-4147-A177-3AD203B41FA5}">
                      <a16:colId xmlns:a16="http://schemas.microsoft.com/office/drawing/2014/main" val="655157681"/>
                    </a:ext>
                  </a:extLst>
                </a:gridCol>
                <a:gridCol w="798285">
                  <a:extLst>
                    <a:ext uri="{9D8B030D-6E8A-4147-A177-3AD203B41FA5}">
                      <a16:colId xmlns:a16="http://schemas.microsoft.com/office/drawing/2014/main" val="2589668097"/>
                    </a:ext>
                  </a:extLst>
                </a:gridCol>
                <a:gridCol w="958025">
                  <a:extLst>
                    <a:ext uri="{9D8B030D-6E8A-4147-A177-3AD203B41FA5}">
                      <a16:colId xmlns:a16="http://schemas.microsoft.com/office/drawing/2014/main" val="3818268427"/>
                    </a:ext>
                  </a:extLst>
                </a:gridCol>
              </a:tblGrid>
              <a:tr h="601194">
                <a:tc>
                  <a:txBody>
                    <a:bodyPr/>
                    <a:lstStyle/>
                    <a:p>
                      <a:pPr algn="ctr"/>
                      <a:r>
                        <a:rPr lang="en-US" sz="1050" dirty="0"/>
                        <a:t>Issue Type</a:t>
                      </a:r>
                      <a:endParaRPr lang="en-US" sz="1050" dirty="0">
                        <a:solidFill>
                          <a:schemeClr val="tx1"/>
                        </a:solidFill>
                      </a:endParaRPr>
                    </a:p>
                  </a:txBody>
                  <a:tcPr/>
                </a:tc>
                <a:tc>
                  <a:txBody>
                    <a:bodyPr/>
                    <a:lstStyle/>
                    <a:p>
                      <a:pPr algn="ctr"/>
                      <a:r>
                        <a:rPr lang="en-US" sz="1050" dirty="0"/>
                        <a:t>ID</a:t>
                      </a:r>
                      <a:endParaRPr lang="en-US" sz="1050" dirty="0">
                        <a:solidFill>
                          <a:schemeClr val="tx1"/>
                        </a:solidFill>
                      </a:endParaRPr>
                    </a:p>
                  </a:txBody>
                  <a:tcPr/>
                </a:tc>
                <a:tc>
                  <a:txBody>
                    <a:bodyPr/>
                    <a:lstStyle/>
                    <a:p>
                      <a:pPr algn="ctr"/>
                      <a:r>
                        <a:rPr lang="en-US" sz="1050" dirty="0"/>
                        <a:t>Summary</a:t>
                      </a:r>
                      <a:endParaRPr lang="en-US" sz="1050" dirty="0">
                        <a:solidFill>
                          <a:schemeClr val="tx1"/>
                        </a:solidFill>
                      </a:endParaRPr>
                    </a:p>
                  </a:txBody>
                  <a:tcPr/>
                </a:tc>
                <a:tc>
                  <a:txBody>
                    <a:bodyPr/>
                    <a:lstStyle/>
                    <a:p>
                      <a:pPr algn="ctr"/>
                      <a:r>
                        <a:rPr lang="en-US" sz="1050" dirty="0"/>
                        <a:t>Priority</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Status</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Expected Story Points</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Total Story Points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(Completed)</a:t>
                      </a:r>
                      <a:endParaRPr lang="en-US" sz="1050" dirty="0">
                        <a:solidFill>
                          <a:schemeClr val="tx1"/>
                        </a:solidFill>
                      </a:endParaRPr>
                    </a:p>
                  </a:txBody>
                  <a:tcPr/>
                </a:tc>
                <a:extLst>
                  <a:ext uri="{0D108BD9-81ED-4DB2-BD59-A6C34878D82A}">
                    <a16:rowId xmlns:a16="http://schemas.microsoft.com/office/drawing/2014/main" val="152257797"/>
                  </a:ext>
                </a:extLst>
              </a:tr>
              <a:tr h="601194">
                <a:tc>
                  <a:txBody>
                    <a:bodyPr/>
                    <a:lstStyle/>
                    <a:p>
                      <a:pPr algn="ctr"/>
                      <a:r>
                        <a:rPr lang="en-US" sz="1050" dirty="0"/>
                        <a:t>Story</a:t>
                      </a:r>
                      <a:endParaRPr lang="en-US" sz="1050" dirty="0">
                        <a:solidFill>
                          <a:schemeClr val="tx1"/>
                        </a:solidFill>
                      </a:endParaRPr>
                    </a:p>
                  </a:txBody>
                  <a:tcPr/>
                </a:tc>
                <a:tc>
                  <a:txBody>
                    <a:bodyPr/>
                    <a:lstStyle/>
                    <a:p>
                      <a:pPr algn="ctr"/>
                      <a:r>
                        <a:rPr lang="en-US" sz="1050" dirty="0"/>
                        <a:t>ONCC-19</a:t>
                      </a:r>
                      <a:endParaRPr lang="en-US" sz="1050" dirty="0">
                        <a:solidFill>
                          <a:schemeClr val="tx1"/>
                        </a:solidFill>
                      </a:endParaRPr>
                    </a:p>
                  </a:txBody>
                  <a:tcPr/>
                </a:tc>
                <a:tc>
                  <a:txBody>
                    <a:bodyPr/>
                    <a:lstStyle/>
                    <a:p>
                      <a:r>
                        <a:rPr lang="en-US" sz="1050" dirty="0"/>
                        <a:t>As a Guest User, I want to have an option to select Java programming language so that I can compile my code written in Java language</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8</a:t>
                      </a:r>
                      <a:endParaRPr lang="en-US" sz="1050" dirty="0">
                        <a:solidFill>
                          <a:schemeClr val="tx1"/>
                        </a:solidFill>
                      </a:endParaRPr>
                    </a:p>
                  </a:txBody>
                  <a:tcPr/>
                </a:tc>
                <a:tc>
                  <a:txBody>
                    <a:bodyPr/>
                    <a:lstStyle/>
                    <a:p>
                      <a:pPr algn="ctr"/>
                      <a:r>
                        <a:rPr lang="en-US" sz="1050" dirty="0"/>
                        <a:t>8</a:t>
                      </a:r>
                      <a:endParaRPr lang="en-US" sz="1050" dirty="0">
                        <a:solidFill>
                          <a:schemeClr val="tx1"/>
                        </a:solidFill>
                      </a:endParaRPr>
                    </a:p>
                  </a:txBody>
                  <a:tcPr/>
                </a:tc>
                <a:extLst>
                  <a:ext uri="{0D108BD9-81ED-4DB2-BD59-A6C34878D82A}">
                    <a16:rowId xmlns:a16="http://schemas.microsoft.com/office/drawing/2014/main" val="3475594561"/>
                  </a:ext>
                </a:extLst>
              </a:tr>
              <a:tr h="770761">
                <a:tc>
                  <a:txBody>
                    <a:bodyPr/>
                    <a:lstStyle/>
                    <a:p>
                      <a:pPr algn="ctr"/>
                      <a:r>
                        <a:rPr lang="en-US" sz="1050" dirty="0"/>
                        <a:t>Story</a:t>
                      </a:r>
                      <a:endParaRPr lang="en-US" sz="1050" dirty="0">
                        <a:solidFill>
                          <a:schemeClr val="tx1"/>
                        </a:solidFill>
                      </a:endParaRPr>
                    </a:p>
                  </a:txBody>
                  <a:tcPr/>
                </a:tc>
                <a:tc>
                  <a:txBody>
                    <a:bodyPr/>
                    <a:lstStyle/>
                    <a:p>
                      <a:pPr algn="ctr"/>
                      <a:r>
                        <a:rPr lang="en-US" sz="1050" dirty="0"/>
                        <a:t>ONCC-20e </a:t>
                      </a:r>
                      <a:endParaRPr lang="en-US" sz="1050" dirty="0">
                        <a:solidFill>
                          <a:schemeClr val="tx1"/>
                        </a:solidFill>
                      </a:endParaRPr>
                    </a:p>
                  </a:txBody>
                  <a:tcPr/>
                </a:tc>
                <a:tc>
                  <a:txBody>
                    <a:bodyPr/>
                    <a:lstStyle/>
                    <a:p>
                      <a:r>
                        <a:rPr lang="en-US" sz="1050" dirty="0"/>
                        <a:t>As a Registered User, I want to have a login page so that I can use features like save and  edit existing code which are exclusively available for registered users only</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High</a:t>
                      </a:r>
                    </a:p>
                    <a:p>
                      <a:pPr algn="ct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2</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2</a:t>
                      </a:r>
                    </a:p>
                    <a:p>
                      <a:pPr algn="ctr"/>
                      <a:endParaRPr lang="en-US" sz="1050" dirty="0">
                        <a:solidFill>
                          <a:schemeClr val="tx1"/>
                        </a:solidFill>
                      </a:endParaRPr>
                    </a:p>
                  </a:txBody>
                  <a:tcPr/>
                </a:tc>
                <a:extLst>
                  <a:ext uri="{0D108BD9-81ED-4DB2-BD59-A6C34878D82A}">
                    <a16:rowId xmlns:a16="http://schemas.microsoft.com/office/drawing/2014/main" val="266984601"/>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ONCC-21e</a:t>
                      </a:r>
                      <a:endParaRPr lang="en-US" sz="1050" dirty="0">
                        <a:solidFill>
                          <a:schemeClr val="tx1"/>
                        </a:solidFill>
                      </a:endParaRPr>
                    </a:p>
                  </a:txBody>
                  <a:tcPr/>
                </a:tc>
                <a:tc>
                  <a:txBody>
                    <a:bodyPr/>
                    <a:lstStyle/>
                    <a:p>
                      <a:r>
                        <a:rPr lang="en-US" sz="1050" u="none" strike="noStrike" cap="none" dirty="0">
                          <a:effectLst/>
                          <a:sym typeface="Arial"/>
                        </a:rPr>
                        <a:t>Decoding the password while comparing the password</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u="none" strike="noStrike" cap="none" dirty="0">
                          <a:effectLst/>
                          <a:sym typeface="Arial"/>
                        </a:rPr>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1265045412"/>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ONCC-22e</a:t>
                      </a:r>
                      <a:endParaRPr lang="en-US" sz="1050" dirty="0">
                        <a:solidFill>
                          <a:schemeClr val="tx1"/>
                        </a:solidFill>
                      </a:endParaRPr>
                    </a:p>
                  </a:txBody>
                  <a:tcPr/>
                </a:tc>
                <a:tc>
                  <a:txBody>
                    <a:bodyPr/>
                    <a:lstStyle/>
                    <a:p>
                      <a:r>
                        <a:rPr lang="en-US" sz="1050" u="none" strike="noStrike" cap="none" dirty="0">
                          <a:effectLst/>
                          <a:sym typeface="Arial"/>
                        </a:rPr>
                        <a:t>Initiate the saving source code module in front-end</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High</a:t>
                      </a:r>
                    </a:p>
                    <a:p>
                      <a:pPr algn="ct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0</a:t>
                      </a:r>
                    </a:p>
                    <a:p>
                      <a:pPr algn="ctr"/>
                      <a:endParaRPr lang="en-US" sz="1050" dirty="0">
                        <a:solidFill>
                          <a:schemeClr val="tx1"/>
                        </a:solidFill>
                      </a:endParaRPr>
                    </a:p>
                  </a:txBody>
                  <a:tcPr/>
                </a:tc>
                <a:extLst>
                  <a:ext uri="{0D108BD9-81ED-4DB2-BD59-A6C34878D82A}">
                    <a16:rowId xmlns:a16="http://schemas.microsoft.com/office/drawing/2014/main" val="1682461446"/>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ONCC-23e</a:t>
                      </a:r>
                      <a:endParaRPr lang="en-US" sz="1050" dirty="0">
                        <a:solidFill>
                          <a:schemeClr val="tx1"/>
                        </a:solidFill>
                      </a:endParaRPr>
                    </a:p>
                  </a:txBody>
                  <a:tcPr/>
                </a:tc>
                <a:tc>
                  <a:txBody>
                    <a:bodyPr/>
                    <a:lstStyle/>
                    <a:p>
                      <a:r>
                        <a:rPr lang="en-US" sz="1050" dirty="0"/>
                        <a:t>Create table for saving source code</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2945149209"/>
                  </a:ext>
                </a:extLst>
              </a:tr>
              <a:tr h="431626">
                <a:tc>
                  <a:txBody>
                    <a:bodyPr/>
                    <a:lstStyle/>
                    <a:p>
                      <a:pPr algn="ctr"/>
                      <a:r>
                        <a:rPr lang="en-US" sz="1050" dirty="0"/>
                        <a:t>Task </a:t>
                      </a:r>
                      <a:endParaRPr lang="en-US" sz="1050" dirty="0">
                        <a:solidFill>
                          <a:schemeClr val="tx1"/>
                        </a:solidFill>
                      </a:endParaRPr>
                    </a:p>
                  </a:txBody>
                  <a:tcPr/>
                </a:tc>
                <a:tc>
                  <a:txBody>
                    <a:bodyPr/>
                    <a:lstStyle/>
                    <a:p>
                      <a:pPr algn="ctr"/>
                      <a:r>
                        <a:rPr lang="en-US" sz="1050" dirty="0"/>
                        <a:t>ONCC-24e</a:t>
                      </a:r>
                      <a:endParaRPr lang="en-US" sz="1050" dirty="0">
                        <a:solidFill>
                          <a:schemeClr val="tx1"/>
                        </a:solidFill>
                      </a:endParaRPr>
                    </a:p>
                  </a:txBody>
                  <a:tcPr/>
                </a:tc>
                <a:tc>
                  <a:txBody>
                    <a:bodyPr/>
                    <a:lstStyle/>
                    <a:p>
                      <a:r>
                        <a:rPr lang="en-US" sz="1050" u="none" strike="noStrike" cap="none" dirty="0">
                          <a:effectLst/>
                          <a:sym typeface="Arial"/>
                        </a:rPr>
                        <a:t>Aggregation of the tables for saving source code to specific user</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1664085541"/>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ONCC-26e</a:t>
                      </a:r>
                      <a:endParaRPr lang="en-US" sz="1050" dirty="0">
                        <a:solidFill>
                          <a:schemeClr val="tx1"/>
                        </a:solidFill>
                      </a:endParaRPr>
                    </a:p>
                  </a:txBody>
                  <a:tcPr/>
                </a:tc>
                <a:tc>
                  <a:txBody>
                    <a:bodyPr/>
                    <a:lstStyle/>
                    <a:p>
                      <a:r>
                        <a:rPr lang="en-US" sz="1050" dirty="0"/>
                        <a:t>Create session for each user after login</a:t>
                      </a:r>
                      <a:endParaRPr lang="en-US" sz="1050" dirty="0">
                        <a:solidFill>
                          <a:schemeClr val="tx1"/>
                        </a:solidFill>
                      </a:endParaRPr>
                    </a:p>
                  </a:txBody>
                  <a:tcPr/>
                </a:tc>
                <a:tc>
                  <a:txBody>
                    <a:bodyPr/>
                    <a:lstStyle/>
                    <a:p>
                      <a:pPr algn="ctr"/>
                      <a:r>
                        <a:rPr lang="en-US" sz="1050" dirty="0"/>
                        <a:t>High</a:t>
                      </a:r>
                      <a:endParaRPr lang="en-US" sz="105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a:t>Done</a:t>
                      </a:r>
                    </a:p>
                    <a:p>
                      <a:pPr algn="ct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1542566948"/>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ONCC-18e</a:t>
                      </a:r>
                      <a:endParaRPr lang="en-US" sz="1050" dirty="0">
                        <a:solidFill>
                          <a:schemeClr val="tx1"/>
                        </a:solidFill>
                      </a:endParaRPr>
                    </a:p>
                  </a:txBody>
                  <a:tcPr/>
                </a:tc>
                <a:tc>
                  <a:txBody>
                    <a:bodyPr/>
                    <a:lstStyle/>
                    <a:p>
                      <a:r>
                        <a:rPr lang="en-US" sz="1050" dirty="0"/>
                        <a:t>Existing user can not re-register</a:t>
                      </a:r>
                      <a:endParaRPr lang="en-US" sz="1050" dirty="0">
                        <a:solidFill>
                          <a:schemeClr val="tx1"/>
                        </a:solidFill>
                      </a:endParaRPr>
                    </a:p>
                  </a:txBody>
                  <a:tcPr/>
                </a:tc>
                <a:tc>
                  <a:txBody>
                    <a:bodyPr/>
                    <a:lstStyle/>
                    <a:p>
                      <a:pPr algn="ctr"/>
                      <a:r>
                        <a:rPr lang="en-US" sz="1050" dirty="0"/>
                        <a:t>Medium</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1427302296"/>
                  </a:ext>
                </a:extLst>
              </a:tr>
              <a:tr h="431626">
                <a:tc>
                  <a:txBody>
                    <a:bodyPr/>
                    <a:lstStyle/>
                    <a:p>
                      <a:pPr algn="ctr"/>
                      <a:r>
                        <a:rPr lang="en-US" sz="1050" dirty="0"/>
                        <a:t>Task</a:t>
                      </a:r>
                      <a:endParaRPr lang="en-US" sz="1050" dirty="0">
                        <a:solidFill>
                          <a:schemeClr val="tx1"/>
                        </a:solidFill>
                      </a:endParaRPr>
                    </a:p>
                  </a:txBody>
                  <a:tcPr/>
                </a:tc>
                <a:tc>
                  <a:txBody>
                    <a:bodyPr/>
                    <a:lstStyle/>
                    <a:p>
                      <a:pPr algn="ctr"/>
                      <a:r>
                        <a:rPr lang="en-US" sz="1050" dirty="0"/>
                        <a:t>ONCC-25e</a:t>
                      </a:r>
                      <a:endParaRPr lang="en-US" sz="1050" dirty="0">
                        <a:solidFill>
                          <a:schemeClr val="tx1"/>
                        </a:solidFill>
                      </a:endParaRPr>
                    </a:p>
                  </a:txBody>
                  <a:tcPr/>
                </a:tc>
                <a:tc>
                  <a:txBody>
                    <a:bodyPr/>
                    <a:lstStyle/>
                    <a:p>
                      <a:r>
                        <a:rPr lang="en-US" sz="1050" dirty="0"/>
                        <a:t>REST-API Put, Update, Delete Command</a:t>
                      </a:r>
                      <a:endParaRPr lang="en-US" sz="1050" dirty="0">
                        <a:solidFill>
                          <a:schemeClr val="tx1"/>
                        </a:solidFill>
                      </a:endParaRPr>
                    </a:p>
                  </a:txBody>
                  <a:tcPr/>
                </a:tc>
                <a:tc>
                  <a:txBody>
                    <a:bodyPr/>
                    <a:lstStyle/>
                    <a:p>
                      <a:pPr algn="ctr"/>
                      <a:r>
                        <a:rPr lang="en-US" sz="1050" dirty="0"/>
                        <a:t>Medium</a:t>
                      </a:r>
                      <a:endParaRPr lang="en-US" sz="1050" dirty="0">
                        <a:solidFill>
                          <a:schemeClr val="tx1"/>
                        </a:solidFill>
                      </a:endParaRPr>
                    </a:p>
                  </a:txBody>
                  <a:tcPr/>
                </a:tc>
                <a:tc>
                  <a:txBody>
                    <a:bodyPr/>
                    <a:lstStyle/>
                    <a:p>
                      <a:pPr algn="ctr"/>
                      <a:r>
                        <a:rPr lang="en-US" sz="1050" dirty="0"/>
                        <a:t>Done</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tc>
                  <a:txBody>
                    <a:bodyPr/>
                    <a:lstStyle/>
                    <a:p>
                      <a:pPr algn="ctr"/>
                      <a:r>
                        <a:rPr lang="en-US" sz="1050" dirty="0"/>
                        <a:t>0</a:t>
                      </a:r>
                      <a:endParaRPr lang="en-US" sz="1050" dirty="0">
                        <a:solidFill>
                          <a:schemeClr val="tx1"/>
                        </a:solidFill>
                      </a:endParaRPr>
                    </a:p>
                  </a:txBody>
                  <a:tcPr/>
                </a:tc>
                <a:extLst>
                  <a:ext uri="{0D108BD9-81ED-4DB2-BD59-A6C34878D82A}">
                    <a16:rowId xmlns:a16="http://schemas.microsoft.com/office/drawing/2014/main" val="1065620020"/>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7 Artifacts</a:t>
            </a:r>
          </a:p>
        </p:txBody>
      </p:sp>
      <p:sp>
        <p:nvSpPr>
          <p:cNvPr id="15" name="TextBox 14">
            <a:extLst>
              <a:ext uri="{FF2B5EF4-FFF2-40B4-BE49-F238E27FC236}">
                <a16:creationId xmlns:a16="http://schemas.microsoft.com/office/drawing/2014/main" id="{AFEB788C-BDA3-4C14-9983-7421FF52DD12}"/>
              </a:ext>
            </a:extLst>
          </p:cNvPr>
          <p:cNvSpPr txBox="1"/>
          <p:nvPr/>
        </p:nvSpPr>
        <p:spPr>
          <a:xfrm>
            <a:off x="8490939" y="2822405"/>
            <a:ext cx="3599542" cy="2031325"/>
          </a:xfrm>
          <a:prstGeom prst="rect">
            <a:avLst/>
          </a:prstGeom>
          <a:noFill/>
        </p:spPr>
        <p:txBody>
          <a:bodyPr wrap="square" rtlCol="0" anchor="ctr">
            <a:spAutoFit/>
          </a:bodyPr>
          <a:lstStyle/>
          <a:p>
            <a:r>
              <a:rPr lang="en-US" dirty="0"/>
              <a:t>Sprint 7 Goal</a:t>
            </a:r>
          </a:p>
          <a:p>
            <a:pPr marL="285750" indent="-285750">
              <a:buFont typeface="Arial" panose="020B0604020202020204" pitchFamily="34" charset="0"/>
              <a:buChar char="•"/>
            </a:pPr>
            <a:r>
              <a:rPr lang="en-US" dirty="0"/>
              <a:t>Compiler has facilitated with C and C++ language module.</a:t>
            </a:r>
          </a:p>
          <a:p>
            <a:pPr marL="285750" indent="-285750">
              <a:buFont typeface="Arial" panose="020B0604020202020204" pitchFamily="34" charset="0"/>
              <a:buChar char="•"/>
            </a:pPr>
            <a:r>
              <a:rPr lang="en-US" dirty="0"/>
              <a:t>Save Feature is available for authorized users to save their code whenever required for future use.</a:t>
            </a:r>
          </a:p>
        </p:txBody>
      </p:sp>
      <p:graphicFrame>
        <p:nvGraphicFramePr>
          <p:cNvPr id="7" name="Table 6">
            <a:extLst>
              <a:ext uri="{FF2B5EF4-FFF2-40B4-BE49-F238E27FC236}">
                <a16:creationId xmlns:a16="http://schemas.microsoft.com/office/drawing/2014/main" id="{C1641359-AEB0-4F88-A091-1203DBFA9FED}"/>
              </a:ext>
            </a:extLst>
          </p:cNvPr>
          <p:cNvGraphicFramePr>
            <a:graphicFrameLocks noGrp="1"/>
          </p:cNvGraphicFramePr>
          <p:nvPr/>
        </p:nvGraphicFramePr>
        <p:xfrm>
          <a:off x="499234" y="1275640"/>
          <a:ext cx="7991705" cy="5124856"/>
        </p:xfrm>
        <a:graphic>
          <a:graphicData uri="http://schemas.openxmlformats.org/drawingml/2006/table">
            <a:tbl>
              <a:tblPr firstRow="1" bandRow="1">
                <a:tableStyleId>{284E427A-3D55-4303-BF80-6455036E1DE7}</a:tableStyleId>
              </a:tblPr>
              <a:tblGrid>
                <a:gridCol w="918449">
                  <a:extLst>
                    <a:ext uri="{9D8B030D-6E8A-4147-A177-3AD203B41FA5}">
                      <a16:colId xmlns:a16="http://schemas.microsoft.com/office/drawing/2014/main" val="1376593588"/>
                    </a:ext>
                  </a:extLst>
                </a:gridCol>
                <a:gridCol w="811100">
                  <a:extLst>
                    <a:ext uri="{9D8B030D-6E8A-4147-A177-3AD203B41FA5}">
                      <a16:colId xmlns:a16="http://schemas.microsoft.com/office/drawing/2014/main" val="691111395"/>
                    </a:ext>
                  </a:extLst>
                </a:gridCol>
                <a:gridCol w="3960068">
                  <a:extLst>
                    <a:ext uri="{9D8B030D-6E8A-4147-A177-3AD203B41FA5}">
                      <a16:colId xmlns:a16="http://schemas.microsoft.com/office/drawing/2014/main" val="2099292245"/>
                    </a:ext>
                  </a:extLst>
                </a:gridCol>
                <a:gridCol w="751458">
                  <a:extLst>
                    <a:ext uri="{9D8B030D-6E8A-4147-A177-3AD203B41FA5}">
                      <a16:colId xmlns:a16="http://schemas.microsoft.com/office/drawing/2014/main" val="3821851058"/>
                    </a:ext>
                  </a:extLst>
                </a:gridCol>
                <a:gridCol w="942307">
                  <a:extLst>
                    <a:ext uri="{9D8B030D-6E8A-4147-A177-3AD203B41FA5}">
                      <a16:colId xmlns:a16="http://schemas.microsoft.com/office/drawing/2014/main" val="655157681"/>
                    </a:ext>
                  </a:extLst>
                </a:gridCol>
                <a:gridCol w="608323">
                  <a:extLst>
                    <a:ext uri="{9D8B030D-6E8A-4147-A177-3AD203B41FA5}">
                      <a16:colId xmlns:a16="http://schemas.microsoft.com/office/drawing/2014/main" val="3818268427"/>
                    </a:ext>
                  </a:extLst>
                </a:gridCol>
              </a:tblGrid>
              <a:tr h="401389">
                <a:tc>
                  <a:txBody>
                    <a:bodyPr/>
                    <a:lstStyle/>
                    <a:p>
                      <a:pPr algn="ctr"/>
                      <a:r>
                        <a:rPr lang="en-US" sz="1000" dirty="0"/>
                        <a:t>Issue Type</a:t>
                      </a:r>
                      <a:endParaRPr lang="en-US" sz="1000" dirty="0">
                        <a:solidFill>
                          <a:schemeClr val="tx1"/>
                        </a:solidFill>
                      </a:endParaRPr>
                    </a:p>
                  </a:txBody>
                  <a:tcPr/>
                </a:tc>
                <a:tc>
                  <a:txBody>
                    <a:bodyPr/>
                    <a:lstStyle/>
                    <a:p>
                      <a:pPr algn="ctr"/>
                      <a:r>
                        <a:rPr lang="en-US" sz="1000" dirty="0"/>
                        <a:t>ID</a:t>
                      </a:r>
                      <a:endParaRPr lang="en-US" sz="1000" dirty="0">
                        <a:solidFill>
                          <a:schemeClr val="tx1"/>
                        </a:solidFill>
                      </a:endParaRPr>
                    </a:p>
                  </a:txBody>
                  <a:tcPr/>
                </a:tc>
                <a:tc>
                  <a:txBody>
                    <a:bodyPr/>
                    <a:lstStyle/>
                    <a:p>
                      <a:pPr algn="ctr"/>
                      <a:r>
                        <a:rPr lang="en-US" sz="1000" dirty="0"/>
                        <a:t>Summary</a:t>
                      </a:r>
                      <a:endParaRPr lang="en-US" sz="1000" dirty="0">
                        <a:solidFill>
                          <a:schemeClr val="tx1"/>
                        </a:solidFill>
                      </a:endParaRPr>
                    </a:p>
                  </a:txBody>
                  <a:tcPr/>
                </a:tc>
                <a:tc>
                  <a:txBody>
                    <a:bodyPr/>
                    <a:lstStyle/>
                    <a:p>
                      <a:pPr algn="ctr"/>
                      <a:r>
                        <a:rPr lang="en-US" sz="1000" dirty="0"/>
                        <a:t>Priority</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Status</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Story Points</a:t>
                      </a:r>
                      <a:endParaRPr lang="en-US" sz="1000" dirty="0">
                        <a:solidFill>
                          <a:schemeClr val="tx1"/>
                        </a:solidFill>
                      </a:endParaRPr>
                    </a:p>
                  </a:txBody>
                  <a:tcPr/>
                </a:tc>
                <a:extLst>
                  <a:ext uri="{0D108BD9-81ED-4DB2-BD59-A6C34878D82A}">
                    <a16:rowId xmlns:a16="http://schemas.microsoft.com/office/drawing/2014/main" val="152257797"/>
                  </a:ext>
                </a:extLst>
              </a:tr>
              <a:tr h="506704">
                <a:tc>
                  <a:txBody>
                    <a:bodyPr/>
                    <a:lstStyle/>
                    <a:p>
                      <a:pPr algn="ctr"/>
                      <a:r>
                        <a:rPr lang="en-US" sz="1000" dirty="0"/>
                        <a:t>Story</a:t>
                      </a:r>
                      <a:endParaRPr lang="en-US" sz="1000" dirty="0">
                        <a:solidFill>
                          <a:schemeClr val="tx1"/>
                        </a:solidFill>
                      </a:endParaRPr>
                    </a:p>
                  </a:txBody>
                  <a:tcPr/>
                </a:tc>
                <a:tc>
                  <a:txBody>
                    <a:bodyPr/>
                    <a:lstStyle/>
                    <a:p>
                      <a:pPr algn="ctr"/>
                      <a:r>
                        <a:rPr lang="en-US" sz="1000" dirty="0"/>
                        <a:t>ONCC-26</a:t>
                      </a:r>
                      <a:endParaRPr lang="en-US" sz="1000" dirty="0">
                        <a:solidFill>
                          <a:schemeClr val="tx1"/>
                        </a:solidFill>
                      </a:endParaRPr>
                    </a:p>
                  </a:txBody>
                  <a:tcPr/>
                </a:tc>
                <a:tc>
                  <a:txBody>
                    <a:bodyPr/>
                    <a:lstStyle/>
                    <a:p>
                      <a:r>
                        <a:rPr lang="en-US" sz="1000" dirty="0"/>
                        <a:t>As a guest user I want to access a web application on cloud server so that I can compile code in any programming languages</a:t>
                      </a:r>
                      <a:endParaRPr lang="en-US" sz="1000" dirty="0">
                        <a:solidFill>
                          <a:schemeClr val="tx1"/>
                        </a:solidFill>
                      </a:endParaRPr>
                    </a:p>
                  </a:txBody>
                  <a:tcPr/>
                </a:tc>
                <a:tc>
                  <a:txBody>
                    <a:bodyPr/>
                    <a:lstStyle/>
                    <a:p>
                      <a:pPr algn="ctr"/>
                      <a:r>
                        <a:rPr lang="en-US" sz="1000" dirty="0"/>
                        <a:t>Highest</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4</a:t>
                      </a:r>
                      <a:endParaRPr lang="en-US" sz="1000" dirty="0">
                        <a:solidFill>
                          <a:schemeClr val="tx1"/>
                        </a:solidFill>
                      </a:endParaRPr>
                    </a:p>
                  </a:txBody>
                  <a:tcPr/>
                </a:tc>
                <a:extLst>
                  <a:ext uri="{0D108BD9-81ED-4DB2-BD59-A6C34878D82A}">
                    <a16:rowId xmlns:a16="http://schemas.microsoft.com/office/drawing/2014/main" val="3475594561"/>
                  </a:ext>
                </a:extLst>
              </a:tr>
              <a:tr h="401389">
                <a:tc>
                  <a:txBody>
                    <a:bodyPr/>
                    <a:lstStyle/>
                    <a:p>
                      <a:pPr algn="ctr"/>
                      <a:r>
                        <a:rPr lang="en-US" sz="1000" dirty="0"/>
                        <a:t>Story</a:t>
                      </a:r>
                      <a:endParaRPr lang="en-US" sz="1000" dirty="0">
                        <a:solidFill>
                          <a:schemeClr val="tx1"/>
                        </a:solidFill>
                      </a:endParaRPr>
                    </a:p>
                  </a:txBody>
                  <a:tcPr/>
                </a:tc>
                <a:tc>
                  <a:txBody>
                    <a:bodyPr/>
                    <a:lstStyle/>
                    <a:p>
                      <a:pPr algn="ctr"/>
                      <a:r>
                        <a:rPr lang="en-US" sz="1000" dirty="0"/>
                        <a:t>ONCC-36</a:t>
                      </a:r>
                      <a:endParaRPr lang="en-US" sz="1000" dirty="0">
                        <a:solidFill>
                          <a:schemeClr val="tx1"/>
                        </a:solidFill>
                      </a:endParaRPr>
                    </a:p>
                  </a:txBody>
                  <a:tcPr/>
                </a:tc>
                <a:tc>
                  <a:txBody>
                    <a:bodyPr/>
                    <a:lstStyle/>
                    <a:p>
                      <a:r>
                        <a:rPr lang="en-US" sz="1000" dirty="0"/>
                        <a:t>As a guest user I want to have C programming language option so that I can compile my code in C language</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Highest</a:t>
                      </a:r>
                    </a:p>
                    <a:p>
                      <a:pPr algn="ctr"/>
                      <a:endParaRPr lang="en-US" sz="1000" dirty="0">
                        <a:solidFill>
                          <a:schemeClr val="tx1"/>
                        </a:solidFill>
                      </a:endParaRPr>
                    </a:p>
                  </a:txBody>
                  <a:tcPr/>
                </a:tc>
                <a:tc>
                  <a:txBody>
                    <a:bodyPr/>
                    <a:lstStyle/>
                    <a:p>
                      <a:pPr algn="ctr"/>
                      <a:r>
                        <a:rPr lang="en-US" sz="1000" dirty="0"/>
                        <a:t>Moved to Sprint 7</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22</a:t>
                      </a:r>
                    </a:p>
                    <a:p>
                      <a:pPr algn="ctr"/>
                      <a:endParaRPr lang="en-US" sz="1000" dirty="0">
                        <a:solidFill>
                          <a:schemeClr val="tx1"/>
                        </a:solidFill>
                      </a:endParaRPr>
                    </a:p>
                  </a:txBody>
                  <a:tcPr/>
                </a:tc>
                <a:extLst>
                  <a:ext uri="{0D108BD9-81ED-4DB2-BD59-A6C34878D82A}">
                    <a16:rowId xmlns:a16="http://schemas.microsoft.com/office/drawing/2014/main" val="266984601"/>
                  </a:ext>
                </a:extLst>
              </a:tr>
              <a:tr h="555770">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ONCC-24</a:t>
                      </a:r>
                      <a:endParaRPr lang="en-US" sz="1000" dirty="0">
                        <a:solidFill>
                          <a:schemeClr val="tx1"/>
                        </a:solidFill>
                      </a:endParaRPr>
                    </a:p>
                  </a:txBody>
                  <a:tcPr/>
                </a:tc>
                <a:tc>
                  <a:txBody>
                    <a:bodyPr/>
                    <a:lstStyle/>
                    <a:p>
                      <a:r>
                        <a:rPr lang="en-US" sz="1000" u="none" strike="noStrike" cap="none" dirty="0">
                          <a:effectLst/>
                          <a:sym typeface="Arial"/>
                        </a:rPr>
                        <a:t>Get reference of C compiler using python pre-processing module</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u="none" strike="noStrike" cap="none" dirty="0">
                          <a:effectLst/>
                          <a:sym typeface="Arial"/>
                        </a:rPr>
                        <a:t>Highest</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endParaRPr lang="en-US" sz="10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N/A</a:t>
                      </a:r>
                    </a:p>
                    <a:p>
                      <a:pPr algn="ctr"/>
                      <a:endParaRPr lang="en-US" sz="1000" dirty="0">
                        <a:solidFill>
                          <a:schemeClr val="tx1"/>
                        </a:solidFill>
                      </a:endParaRPr>
                    </a:p>
                  </a:txBody>
                  <a:tcPr/>
                </a:tc>
                <a:extLst>
                  <a:ext uri="{0D108BD9-81ED-4DB2-BD59-A6C34878D82A}">
                    <a16:rowId xmlns:a16="http://schemas.microsoft.com/office/drawing/2014/main" val="1265045412"/>
                  </a:ext>
                </a:extLst>
              </a:tr>
              <a:tr h="40138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ONCC-21</a:t>
                      </a:r>
                      <a:endParaRPr lang="en-US" sz="1000" dirty="0">
                        <a:solidFill>
                          <a:schemeClr val="tx1"/>
                        </a:solidFill>
                      </a:endParaRPr>
                    </a:p>
                  </a:txBody>
                  <a:tcPr/>
                </a:tc>
                <a:tc>
                  <a:txBody>
                    <a:bodyPr/>
                    <a:lstStyle/>
                    <a:p>
                      <a:r>
                        <a:rPr lang="en-US" sz="1000" u="none" strike="noStrike" cap="none" dirty="0">
                          <a:effectLst/>
                          <a:sym typeface="Arial"/>
                        </a:rPr>
                        <a:t>Migration of MongoDB user table to DynamoDB part2</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Highest</a:t>
                      </a:r>
                    </a:p>
                    <a:p>
                      <a:pPr algn="ct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N/A</a:t>
                      </a:r>
                    </a:p>
                    <a:p>
                      <a:pPr algn="ctr"/>
                      <a:endParaRPr lang="en-US" sz="1000" dirty="0">
                        <a:solidFill>
                          <a:schemeClr val="tx1"/>
                        </a:solidFill>
                      </a:endParaRPr>
                    </a:p>
                  </a:txBody>
                  <a:tcPr/>
                </a:tc>
                <a:extLst>
                  <a:ext uri="{0D108BD9-81ED-4DB2-BD59-A6C34878D82A}">
                    <a16:rowId xmlns:a16="http://schemas.microsoft.com/office/drawing/2014/main" val="1682461446"/>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ONCC-20</a:t>
                      </a:r>
                      <a:endParaRPr lang="en-US" sz="1000" dirty="0">
                        <a:solidFill>
                          <a:schemeClr val="tx1"/>
                        </a:solidFill>
                      </a:endParaRPr>
                    </a:p>
                  </a:txBody>
                  <a:tcPr/>
                </a:tc>
                <a:tc>
                  <a:txBody>
                    <a:bodyPr/>
                    <a:lstStyle/>
                    <a:p>
                      <a:r>
                        <a:rPr lang="en-US" sz="1000" dirty="0"/>
                        <a:t>Onboarded whole team on AWS</a:t>
                      </a:r>
                      <a:endParaRPr lang="en-US" sz="1000" dirty="0">
                        <a:solidFill>
                          <a:schemeClr val="tx1"/>
                        </a:solidFill>
                      </a:endParaRPr>
                    </a:p>
                  </a:txBody>
                  <a:tcPr/>
                </a:tc>
                <a:tc>
                  <a:txBody>
                    <a:bodyPr/>
                    <a:lstStyle/>
                    <a:p>
                      <a:pPr algn="ctr"/>
                      <a:r>
                        <a:rPr lang="en-US" sz="1000" dirty="0"/>
                        <a:t>Highest</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2945149209"/>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ONCC-48</a:t>
                      </a:r>
                      <a:endParaRPr lang="en-US" sz="1000" dirty="0">
                        <a:solidFill>
                          <a:schemeClr val="tx1"/>
                        </a:solidFill>
                      </a:endParaRPr>
                    </a:p>
                  </a:txBody>
                  <a:tcPr/>
                </a:tc>
                <a:tc>
                  <a:txBody>
                    <a:bodyPr/>
                    <a:lstStyle/>
                    <a:p>
                      <a:r>
                        <a:rPr lang="en-US" sz="1000" dirty="0"/>
                        <a:t>Merging C module with flask web application</a:t>
                      </a:r>
                      <a:endParaRPr lang="en-US" sz="1000" dirty="0">
                        <a:solidFill>
                          <a:schemeClr val="tx1"/>
                        </a:solidFill>
                      </a:endParaRPr>
                    </a:p>
                  </a:txBody>
                  <a:tcPr/>
                </a:tc>
                <a:tc>
                  <a:txBody>
                    <a:bodyPr/>
                    <a:lstStyle/>
                    <a:p>
                      <a:pPr algn="ctr"/>
                      <a:r>
                        <a:rPr lang="en-US" sz="1000" dirty="0"/>
                        <a:t>Medium</a:t>
                      </a:r>
                      <a:endParaRPr lang="en-US" sz="1000" dirty="0">
                        <a:solidFill>
                          <a:schemeClr val="tx1"/>
                        </a:solidFill>
                      </a:endParaRPr>
                    </a:p>
                  </a:txBody>
                  <a:tcPr/>
                </a:tc>
                <a:tc>
                  <a:txBody>
                    <a:bodyPr/>
                    <a:lstStyle/>
                    <a:p>
                      <a:pPr algn="ctr"/>
                      <a:r>
                        <a:rPr lang="en-US" sz="1000" dirty="0"/>
                        <a:t>Moved to 7</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2436922656"/>
                  </a:ext>
                </a:extLst>
              </a:tr>
              <a:tr h="247009">
                <a:tc>
                  <a:txBody>
                    <a:bodyPr/>
                    <a:lstStyle/>
                    <a:p>
                      <a:pPr algn="ctr"/>
                      <a:r>
                        <a:rPr lang="en-US" sz="1000" dirty="0"/>
                        <a:t>Bug</a:t>
                      </a:r>
                      <a:endParaRPr lang="en-US" sz="1000" dirty="0">
                        <a:solidFill>
                          <a:schemeClr val="tx1"/>
                        </a:solidFill>
                      </a:endParaRPr>
                    </a:p>
                  </a:txBody>
                  <a:tcPr/>
                </a:tc>
                <a:tc>
                  <a:txBody>
                    <a:bodyPr/>
                    <a:lstStyle/>
                    <a:p>
                      <a:pPr algn="ctr"/>
                      <a:r>
                        <a:rPr lang="en-US" sz="1000" dirty="0"/>
                        <a:t>ONCC-49</a:t>
                      </a:r>
                      <a:endParaRPr lang="en-US" sz="1000" dirty="0">
                        <a:solidFill>
                          <a:schemeClr val="tx1"/>
                        </a:solidFill>
                      </a:endParaRPr>
                    </a:p>
                  </a:txBody>
                  <a:tcPr/>
                </a:tc>
                <a:tc>
                  <a:txBody>
                    <a:bodyPr/>
                    <a:lstStyle/>
                    <a:p>
                      <a:r>
                        <a:rPr lang="en-US" sz="1000" dirty="0"/>
                        <a:t>Connectivity between C module and web application</a:t>
                      </a:r>
                      <a:endParaRPr lang="en-US" sz="1000" dirty="0">
                        <a:solidFill>
                          <a:schemeClr val="tx1"/>
                        </a:solidFill>
                      </a:endParaRPr>
                    </a:p>
                  </a:txBody>
                  <a:tcPr/>
                </a:tc>
                <a:tc>
                  <a:txBody>
                    <a:bodyPr/>
                    <a:lstStyle/>
                    <a:p>
                      <a:pPr algn="ctr"/>
                      <a:r>
                        <a:rPr lang="en-US" sz="1000" dirty="0"/>
                        <a:t>Medium</a:t>
                      </a:r>
                      <a:endParaRPr lang="en-US" sz="1000" dirty="0">
                        <a:solidFill>
                          <a:schemeClr val="tx1"/>
                        </a:solidFill>
                      </a:endParaRPr>
                    </a:p>
                  </a:txBody>
                  <a:tcPr/>
                </a:tc>
                <a:tc>
                  <a:txBody>
                    <a:bodyPr/>
                    <a:lstStyle/>
                    <a:p>
                      <a:pPr algn="ctr"/>
                      <a:r>
                        <a:rPr lang="en-US" sz="1000" dirty="0"/>
                        <a:t>Moved to 7</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4256895762"/>
                  </a:ext>
                </a:extLst>
              </a:tr>
              <a:tr h="247009">
                <a:tc>
                  <a:txBody>
                    <a:bodyPr/>
                    <a:lstStyle/>
                    <a:p>
                      <a:pPr algn="ctr"/>
                      <a:r>
                        <a:rPr lang="en-US" sz="1000" dirty="0"/>
                        <a:t>Task </a:t>
                      </a:r>
                      <a:endParaRPr lang="en-US" sz="1000" dirty="0">
                        <a:solidFill>
                          <a:schemeClr val="tx1"/>
                        </a:solidFill>
                      </a:endParaRPr>
                    </a:p>
                  </a:txBody>
                  <a:tcPr/>
                </a:tc>
                <a:tc>
                  <a:txBody>
                    <a:bodyPr/>
                    <a:lstStyle/>
                    <a:p>
                      <a:pPr algn="ctr"/>
                      <a:r>
                        <a:rPr lang="en-US" sz="1000" dirty="0"/>
                        <a:t>ONCC-25</a:t>
                      </a:r>
                      <a:endParaRPr lang="en-US" sz="1000" dirty="0">
                        <a:solidFill>
                          <a:schemeClr val="tx1"/>
                        </a:solidFill>
                      </a:endParaRPr>
                    </a:p>
                  </a:txBody>
                  <a:tcPr/>
                </a:tc>
                <a:tc>
                  <a:txBody>
                    <a:bodyPr/>
                    <a:lstStyle/>
                    <a:p>
                      <a:r>
                        <a:rPr lang="en-US" sz="1000" dirty="0"/>
                        <a:t>Make a module to take pre-defined input from user</a:t>
                      </a:r>
                      <a:endParaRPr lang="en-US" sz="1000" dirty="0">
                        <a:solidFill>
                          <a:schemeClr val="tx1"/>
                        </a:solidFill>
                      </a:endParaRPr>
                    </a:p>
                  </a:txBody>
                  <a:tcPr/>
                </a:tc>
                <a:tc>
                  <a:txBody>
                    <a:bodyPr/>
                    <a:lstStyle/>
                    <a:p>
                      <a:pPr algn="ctr"/>
                      <a:r>
                        <a:rPr lang="en-US" sz="1000" dirty="0"/>
                        <a:t>Medium</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1664085541"/>
                  </a:ext>
                </a:extLst>
              </a:tr>
              <a:tr h="40138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ONCC-23</a:t>
                      </a:r>
                      <a:endParaRPr lang="en-US" sz="1000" dirty="0">
                        <a:solidFill>
                          <a:schemeClr val="tx1"/>
                        </a:solidFill>
                      </a:endParaRPr>
                    </a:p>
                  </a:txBody>
                  <a:tcPr/>
                </a:tc>
                <a:tc>
                  <a:txBody>
                    <a:bodyPr/>
                    <a:lstStyle/>
                    <a:p>
                      <a:r>
                        <a:rPr lang="en-US" sz="1000" dirty="0"/>
                        <a:t>Installation of C module on system</a:t>
                      </a:r>
                      <a:endParaRPr lang="en-US" sz="1000" dirty="0">
                        <a:solidFill>
                          <a:schemeClr val="tx1"/>
                        </a:solidFill>
                      </a:endParaRPr>
                    </a:p>
                  </a:txBody>
                  <a:tcPr/>
                </a:tc>
                <a:tc>
                  <a:txBody>
                    <a:bodyPr/>
                    <a:lstStyle/>
                    <a:p>
                      <a:pPr algn="ctr"/>
                      <a:r>
                        <a:rPr lang="en-US" sz="1000" dirty="0"/>
                        <a:t>Medium</a:t>
                      </a:r>
                      <a:endParaRPr lang="en-US" sz="1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Done</a:t>
                      </a:r>
                    </a:p>
                    <a:p>
                      <a:pPr algn="ct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1542566948"/>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ONCC-29</a:t>
                      </a:r>
                      <a:endParaRPr lang="en-US" sz="1000" dirty="0">
                        <a:solidFill>
                          <a:schemeClr val="tx1"/>
                        </a:solidFill>
                      </a:endParaRPr>
                    </a:p>
                  </a:txBody>
                  <a:tcPr/>
                </a:tc>
                <a:tc>
                  <a:txBody>
                    <a:bodyPr/>
                    <a:lstStyle/>
                    <a:p>
                      <a:r>
                        <a:rPr lang="en-US" sz="1000" dirty="0"/>
                        <a:t>Create sprint 6 presentation slides</a:t>
                      </a:r>
                      <a:endParaRPr lang="en-US" sz="1000" dirty="0">
                        <a:solidFill>
                          <a:schemeClr val="tx1"/>
                        </a:solidFill>
                      </a:endParaRPr>
                    </a:p>
                  </a:txBody>
                  <a:tcPr/>
                </a:tc>
                <a:tc>
                  <a:txBody>
                    <a:bodyPr/>
                    <a:lstStyle/>
                    <a:p>
                      <a:pPr algn="ctr"/>
                      <a:r>
                        <a:rPr lang="en-US" sz="1000" dirty="0"/>
                        <a:t>Medium</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4125090999"/>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ONCC-28</a:t>
                      </a:r>
                      <a:endParaRPr lang="en-US" sz="1000" dirty="0">
                        <a:solidFill>
                          <a:schemeClr val="tx1"/>
                        </a:solidFill>
                      </a:endParaRPr>
                    </a:p>
                  </a:txBody>
                  <a:tcPr/>
                </a:tc>
                <a:tc>
                  <a:txBody>
                    <a:bodyPr/>
                    <a:lstStyle/>
                    <a:p>
                      <a:r>
                        <a:rPr lang="en-US" sz="1000" dirty="0"/>
                        <a:t>Update website design to make user friendly</a:t>
                      </a:r>
                      <a:endParaRPr lang="en-US" sz="1000" dirty="0">
                        <a:solidFill>
                          <a:schemeClr val="tx1"/>
                        </a:solidFill>
                      </a:endParaRPr>
                    </a:p>
                  </a:txBody>
                  <a:tcPr/>
                </a:tc>
                <a:tc>
                  <a:txBody>
                    <a:bodyPr/>
                    <a:lstStyle/>
                    <a:p>
                      <a:pPr algn="ctr"/>
                      <a:r>
                        <a:rPr lang="en-US" sz="1000" dirty="0"/>
                        <a:t>Low</a:t>
                      </a:r>
                      <a:endParaRPr lang="en-US" sz="1000" dirty="0">
                        <a:solidFill>
                          <a:schemeClr val="tx1"/>
                        </a:solidFill>
                      </a:endParaRPr>
                    </a:p>
                  </a:txBody>
                  <a:tcPr/>
                </a:tc>
                <a:tc>
                  <a:txBody>
                    <a:bodyPr/>
                    <a:lstStyle/>
                    <a:p>
                      <a:pPr algn="ctr"/>
                      <a:r>
                        <a:rPr lang="en-US" sz="1000" dirty="0"/>
                        <a:t>Moved to 7</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3065520761"/>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ONCC-31</a:t>
                      </a:r>
                      <a:endParaRPr lang="en-US" sz="1000" dirty="0">
                        <a:solidFill>
                          <a:schemeClr val="tx1"/>
                        </a:solidFill>
                      </a:endParaRPr>
                    </a:p>
                  </a:txBody>
                  <a:tcPr/>
                </a:tc>
                <a:tc>
                  <a:txBody>
                    <a:bodyPr/>
                    <a:lstStyle/>
                    <a:p>
                      <a:r>
                        <a:rPr lang="en-US" sz="1000" dirty="0"/>
                        <a:t>Update user manual sprint 6</a:t>
                      </a:r>
                      <a:endParaRPr lang="en-US" sz="1000" dirty="0">
                        <a:solidFill>
                          <a:schemeClr val="tx1"/>
                        </a:solidFill>
                      </a:endParaRPr>
                    </a:p>
                  </a:txBody>
                  <a:tcPr/>
                </a:tc>
                <a:tc>
                  <a:txBody>
                    <a:bodyPr/>
                    <a:lstStyle/>
                    <a:p>
                      <a:pPr algn="ctr"/>
                      <a:r>
                        <a:rPr lang="en-US" sz="1000" dirty="0"/>
                        <a:t>Low</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2296485107"/>
                  </a:ext>
                </a:extLst>
              </a:tr>
              <a:tr h="247009">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ONCC-30</a:t>
                      </a:r>
                      <a:endParaRPr lang="en-US" sz="1000" dirty="0">
                        <a:solidFill>
                          <a:schemeClr val="tx1"/>
                        </a:solidFill>
                      </a:endParaRPr>
                    </a:p>
                  </a:txBody>
                  <a:tcPr/>
                </a:tc>
                <a:tc>
                  <a:txBody>
                    <a:bodyPr/>
                    <a:lstStyle/>
                    <a:p>
                      <a:r>
                        <a:rPr lang="en-US" sz="1000" dirty="0"/>
                        <a:t>Update technical paper sprint 6</a:t>
                      </a:r>
                      <a:endParaRPr lang="en-US" sz="1000" dirty="0">
                        <a:solidFill>
                          <a:schemeClr val="tx1"/>
                        </a:solidFill>
                      </a:endParaRPr>
                    </a:p>
                  </a:txBody>
                  <a:tcPr/>
                </a:tc>
                <a:tc>
                  <a:txBody>
                    <a:bodyPr/>
                    <a:lstStyle/>
                    <a:p>
                      <a:pPr algn="ctr"/>
                      <a:r>
                        <a:rPr lang="en-US" sz="1000" dirty="0"/>
                        <a:t>Low</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1493264120"/>
                  </a:ext>
                </a:extLst>
              </a:tr>
              <a:tr h="480754">
                <a:tc>
                  <a:txBody>
                    <a:bodyPr/>
                    <a:lstStyle/>
                    <a:p>
                      <a:pPr algn="ctr"/>
                      <a:r>
                        <a:rPr lang="en-US" sz="1000" dirty="0"/>
                        <a:t>Task</a:t>
                      </a:r>
                      <a:endParaRPr lang="en-US" sz="1000" dirty="0">
                        <a:solidFill>
                          <a:schemeClr val="tx1"/>
                        </a:solidFill>
                      </a:endParaRPr>
                    </a:p>
                  </a:txBody>
                  <a:tcPr/>
                </a:tc>
                <a:tc>
                  <a:txBody>
                    <a:bodyPr/>
                    <a:lstStyle/>
                    <a:p>
                      <a:pPr algn="ctr"/>
                      <a:r>
                        <a:rPr lang="en-US" sz="1000" dirty="0"/>
                        <a:t>ONCC-35</a:t>
                      </a:r>
                      <a:endParaRPr lang="en-US" sz="1000" dirty="0">
                        <a:solidFill>
                          <a:schemeClr val="tx1"/>
                        </a:solidFill>
                      </a:endParaRPr>
                    </a:p>
                  </a:txBody>
                  <a:tcPr/>
                </a:tc>
                <a:tc>
                  <a:txBody>
                    <a:bodyPr/>
                    <a:lstStyle/>
                    <a:p>
                      <a:r>
                        <a:rPr lang="en-US" sz="1000" dirty="0"/>
                        <a:t>Update wiki page sprint 6</a:t>
                      </a:r>
                      <a:endParaRPr lang="en-US" sz="1000" dirty="0">
                        <a:solidFill>
                          <a:schemeClr val="tx1"/>
                        </a:solidFill>
                      </a:endParaRPr>
                    </a:p>
                  </a:txBody>
                  <a:tcPr/>
                </a:tc>
                <a:tc>
                  <a:txBody>
                    <a:bodyPr/>
                    <a:lstStyle/>
                    <a:p>
                      <a:pPr algn="ctr"/>
                      <a:r>
                        <a:rPr lang="en-US" sz="1000" dirty="0"/>
                        <a:t>Low</a:t>
                      </a:r>
                      <a:endParaRPr lang="en-US" sz="1000" dirty="0">
                        <a:solidFill>
                          <a:schemeClr val="tx1"/>
                        </a:solidFill>
                      </a:endParaRPr>
                    </a:p>
                  </a:txBody>
                  <a:tcPr/>
                </a:tc>
                <a:tc>
                  <a:txBody>
                    <a:bodyPr/>
                    <a:lstStyle/>
                    <a:p>
                      <a:pPr algn="ctr"/>
                      <a:r>
                        <a:rPr lang="en-US" sz="1000" dirty="0"/>
                        <a:t>Done</a:t>
                      </a:r>
                      <a:endParaRPr lang="en-US" sz="1000" dirty="0">
                        <a:solidFill>
                          <a:schemeClr val="tx1"/>
                        </a:solidFill>
                      </a:endParaRPr>
                    </a:p>
                  </a:txBody>
                  <a:tcPr/>
                </a:tc>
                <a:tc>
                  <a:txBody>
                    <a:bodyPr/>
                    <a:lstStyle/>
                    <a:p>
                      <a:pPr algn="ctr"/>
                      <a:r>
                        <a:rPr lang="en-US" sz="1000" dirty="0"/>
                        <a:t>N/A</a:t>
                      </a:r>
                      <a:endParaRPr lang="en-US" sz="1000" dirty="0">
                        <a:solidFill>
                          <a:schemeClr val="tx1"/>
                        </a:solidFill>
                      </a:endParaRPr>
                    </a:p>
                  </a:txBody>
                  <a:tcPr/>
                </a:tc>
                <a:extLst>
                  <a:ext uri="{0D108BD9-81ED-4DB2-BD59-A6C34878D82A}">
                    <a16:rowId xmlns:a16="http://schemas.microsoft.com/office/drawing/2014/main" val="422421172"/>
                  </a:ext>
                </a:extLst>
              </a:tr>
            </a:tbl>
          </a:graphicData>
        </a:graphic>
      </p:graphicFrame>
      <p:graphicFrame>
        <p:nvGraphicFramePr>
          <p:cNvPr id="6" name="Table 5">
            <a:extLst>
              <a:ext uri="{FF2B5EF4-FFF2-40B4-BE49-F238E27FC236}">
                <a16:creationId xmlns:a16="http://schemas.microsoft.com/office/drawing/2014/main" id="{F844B53B-1122-4035-AA36-571D8C4FCAE3}"/>
              </a:ext>
            </a:extLst>
          </p:cNvPr>
          <p:cNvGraphicFramePr>
            <a:graphicFrameLocks noGrp="1"/>
          </p:cNvGraphicFramePr>
          <p:nvPr>
            <p:extLst>
              <p:ext uri="{D42A27DB-BD31-4B8C-83A1-F6EECF244321}">
                <p14:modId xmlns:p14="http://schemas.microsoft.com/office/powerpoint/2010/main" val="274617451"/>
              </p:ext>
            </p:extLst>
          </p:nvPr>
        </p:nvGraphicFramePr>
        <p:xfrm>
          <a:off x="499235" y="1281271"/>
          <a:ext cx="7991704" cy="5126096"/>
        </p:xfrm>
        <a:graphic>
          <a:graphicData uri="http://schemas.openxmlformats.org/drawingml/2006/table">
            <a:tbl>
              <a:tblPr firstRow="1">
                <a:tableStyleId>{284E427A-3D55-4303-BF80-6455036E1DE7}</a:tableStyleId>
              </a:tblPr>
              <a:tblGrid>
                <a:gridCol w="601581">
                  <a:extLst>
                    <a:ext uri="{9D8B030D-6E8A-4147-A177-3AD203B41FA5}">
                      <a16:colId xmlns:a16="http://schemas.microsoft.com/office/drawing/2014/main" val="3345198499"/>
                    </a:ext>
                  </a:extLst>
                </a:gridCol>
                <a:gridCol w="601581">
                  <a:extLst>
                    <a:ext uri="{9D8B030D-6E8A-4147-A177-3AD203B41FA5}">
                      <a16:colId xmlns:a16="http://schemas.microsoft.com/office/drawing/2014/main" val="2625929995"/>
                    </a:ext>
                  </a:extLst>
                </a:gridCol>
                <a:gridCol w="4690784">
                  <a:extLst>
                    <a:ext uri="{9D8B030D-6E8A-4147-A177-3AD203B41FA5}">
                      <a16:colId xmlns:a16="http://schemas.microsoft.com/office/drawing/2014/main" val="2785651896"/>
                    </a:ext>
                  </a:extLst>
                </a:gridCol>
                <a:gridCol w="801245">
                  <a:extLst>
                    <a:ext uri="{9D8B030D-6E8A-4147-A177-3AD203B41FA5}">
                      <a16:colId xmlns:a16="http://schemas.microsoft.com/office/drawing/2014/main" val="788615546"/>
                    </a:ext>
                  </a:extLst>
                </a:gridCol>
                <a:gridCol w="653442">
                  <a:extLst>
                    <a:ext uri="{9D8B030D-6E8A-4147-A177-3AD203B41FA5}">
                      <a16:colId xmlns:a16="http://schemas.microsoft.com/office/drawing/2014/main" val="2362345017"/>
                    </a:ext>
                  </a:extLst>
                </a:gridCol>
                <a:gridCol w="643071">
                  <a:extLst>
                    <a:ext uri="{9D8B030D-6E8A-4147-A177-3AD203B41FA5}">
                      <a16:colId xmlns:a16="http://schemas.microsoft.com/office/drawing/2014/main" val="3368551282"/>
                    </a:ext>
                  </a:extLst>
                </a:gridCol>
              </a:tblGrid>
              <a:tr h="352196">
                <a:tc>
                  <a:txBody>
                    <a:bodyPr/>
                    <a:lstStyle/>
                    <a:p>
                      <a:pPr algn="ctr" fontAlgn="b"/>
                      <a:r>
                        <a:rPr lang="en-US" sz="800" u="none" strike="noStrike" dirty="0">
                          <a:effectLst/>
                        </a:rPr>
                        <a:t>Issue Type</a:t>
                      </a:r>
                      <a:endParaRPr lang="en-US" sz="800" b="1"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ID</a:t>
                      </a:r>
                      <a:endParaRPr lang="en-US" sz="800" b="1"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Summary</a:t>
                      </a:r>
                      <a:endParaRPr lang="en-US" sz="800" b="1"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Priority</a:t>
                      </a:r>
                      <a:endParaRPr lang="en-US" sz="800" b="1"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Status</a:t>
                      </a:r>
                      <a:endParaRPr lang="en-US" sz="800" b="1"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Story Points</a:t>
                      </a:r>
                      <a:endParaRPr lang="en-US" sz="800" b="1"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030520714"/>
                  </a:ext>
                </a:extLst>
              </a:tr>
              <a:tr h="478259">
                <a:tc>
                  <a:txBody>
                    <a:bodyPr/>
                    <a:lstStyle/>
                    <a:p>
                      <a:pPr algn="ctr" fontAlgn="b"/>
                      <a:r>
                        <a:rPr lang="en-US" sz="800" u="none" strike="noStrike" dirty="0">
                          <a:effectLst/>
                        </a:rPr>
                        <a:t>Story</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dirty="0">
                          <a:effectLst/>
                          <a:hlinkClick r:id="rId2">
                            <a:extLst>
                              <a:ext uri="{A12FA001-AC4F-418D-AE19-62706E023703}">
                                <ahyp:hlinkClr xmlns:ahyp="http://schemas.microsoft.com/office/drawing/2018/hyperlinkcolor" val="tx"/>
                              </a:ext>
                            </a:extLst>
                          </a:hlinkClick>
                        </a:rPr>
                        <a:t>ONCC-36</a:t>
                      </a:r>
                      <a:endParaRPr lang="en-US" sz="800" b="0" i="0" u="sng" strike="noStrike" dirty="0">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As a Guest User, I want to have an option to select C programming language so that I can compile my code written in C language </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Highest</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Done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22</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449588175"/>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3">
                            <a:extLst>
                              <a:ext uri="{A12FA001-AC4F-418D-AE19-62706E023703}">
                                <ahyp:hlinkClr xmlns:ahyp="http://schemas.microsoft.com/office/drawing/2018/hyperlinkcolor" val="tx"/>
                              </a:ext>
                            </a:extLst>
                          </a:hlinkClick>
                        </a:rPr>
                        <a:t>ONCC-43</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Embedding compiler into the web Application</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Highest</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Done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p>
                  </a:txBody>
                  <a:tcPr marL="9065" marR="9065" marT="9065" marB="0" anchor="ctr"/>
                </a:tc>
                <a:extLst>
                  <a:ext uri="{0D108BD9-81ED-4DB2-BD59-A6C34878D82A}">
                    <a16:rowId xmlns:a16="http://schemas.microsoft.com/office/drawing/2014/main" val="97693405"/>
                  </a:ext>
                </a:extLst>
              </a:tr>
              <a:tr h="352196">
                <a:tc>
                  <a:txBody>
                    <a:bodyPr/>
                    <a:lstStyle/>
                    <a:p>
                      <a:pPr algn="ctr" fontAlgn="b"/>
                      <a:r>
                        <a:rPr lang="en-US" sz="800" u="none" strike="noStrike" dirty="0">
                          <a:effectLst/>
                        </a:rPr>
                        <a:t>Story</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4">
                            <a:extLst>
                              <a:ext uri="{A12FA001-AC4F-418D-AE19-62706E023703}">
                                <ahyp:hlinkClr xmlns:ahyp="http://schemas.microsoft.com/office/drawing/2018/hyperlinkcolor" val="tx"/>
                              </a:ext>
                            </a:extLst>
                          </a:hlinkClick>
                        </a:rPr>
                        <a:t>ONCC-51</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a:effectLst/>
                        </a:rPr>
                        <a:t>As a Guest User, I want to have an option to select C++ programming language so that I can compile my code written in C++ language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Highest</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22</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4011718308"/>
                  </a:ext>
                </a:extLst>
              </a:tr>
              <a:tr h="246036">
                <a:tc>
                  <a:txBody>
                    <a:bodyPr/>
                    <a:lstStyle/>
                    <a:p>
                      <a:pPr algn="ctr" fontAlgn="b"/>
                      <a:r>
                        <a:rPr lang="en-US" sz="800" u="none" strike="noStrike" dirty="0">
                          <a:effectLst/>
                        </a:rPr>
                        <a:t>Story</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5">
                            <a:extLst>
                              <a:ext uri="{A12FA001-AC4F-418D-AE19-62706E023703}">
                                <ahyp:hlinkClr xmlns:ahyp="http://schemas.microsoft.com/office/drawing/2018/hyperlinkcolor" val="tx"/>
                              </a:ext>
                            </a:extLst>
                          </a:hlinkClick>
                        </a:rPr>
                        <a:t>ONCC-37</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a:effectLst/>
                        </a:rPr>
                        <a:t>As an Existing User, I want the ability to Save my code so that I can retrieve my saved code whenever required</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High</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Done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6</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754717519"/>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6">
                            <a:extLst>
                              <a:ext uri="{A12FA001-AC4F-418D-AE19-62706E023703}">
                                <ahyp:hlinkClr xmlns:ahyp="http://schemas.microsoft.com/office/drawing/2018/hyperlinkcolor" val="tx"/>
                              </a:ext>
                            </a:extLst>
                          </a:hlinkClick>
                        </a:rPr>
                        <a:t>ONCC-38</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Create a table for saving code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High</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4163705663"/>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7">
                            <a:extLst>
                              <a:ext uri="{A12FA001-AC4F-418D-AE19-62706E023703}">
                                <ahyp:hlinkClr xmlns:ahyp="http://schemas.microsoft.com/office/drawing/2018/hyperlinkcolor" val="tx"/>
                              </a:ext>
                            </a:extLst>
                          </a:hlinkClick>
                        </a:rPr>
                        <a:t>ONCC-53</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a:effectLst/>
                        </a:rPr>
                        <a:t>Get the reference of the C++ compiler using python pre-processing module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3591109728"/>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525" marR="9525" marT="9525" marB="0" anchor="ctr"/>
                </a:tc>
                <a:tc>
                  <a:txBody>
                    <a:bodyPr/>
                    <a:lstStyle/>
                    <a:p>
                      <a:pPr algn="ctr" fontAlgn="b"/>
                      <a:r>
                        <a:rPr lang="en-US" sz="800" u="sng" strike="noStrike" dirty="0">
                          <a:effectLst/>
                          <a:hlinkClick r:id="rId8">
                            <a:extLst>
                              <a:ext uri="{A12FA001-AC4F-418D-AE19-62706E023703}">
                                <ahyp:hlinkClr xmlns:ahyp="http://schemas.microsoft.com/office/drawing/2018/hyperlinkcolor" val="tx"/>
                              </a:ext>
                            </a:extLst>
                          </a:hlinkClick>
                        </a:rPr>
                        <a:t>ONCC-63</a:t>
                      </a:r>
                      <a:endParaRPr lang="en-US" sz="800" b="0" i="0" u="sng" strike="noStrike" dirty="0">
                        <a:solidFill>
                          <a:schemeClr val="tx1"/>
                        </a:solidFill>
                        <a:effectLst/>
                        <a:latin typeface="Gill Sans" panose="020B0604020202020204" charset="0"/>
                      </a:endParaRPr>
                    </a:p>
                  </a:txBody>
                  <a:tcPr marL="9525" marR="9525" marT="9525" marB="0" anchor="ctr"/>
                </a:tc>
                <a:tc>
                  <a:txBody>
                    <a:bodyPr/>
                    <a:lstStyle/>
                    <a:p>
                      <a:pPr algn="l" fontAlgn="b"/>
                      <a:r>
                        <a:rPr lang="en-US" sz="800" u="none" strike="noStrike" dirty="0">
                          <a:effectLst/>
                        </a:rPr>
                        <a:t>Make a module to take pre-defined input from user for C++ module</a:t>
                      </a:r>
                      <a:endParaRPr lang="en-US" sz="800" b="0" i="0" u="none" strike="noStrike" dirty="0">
                        <a:solidFill>
                          <a:schemeClr val="tx1"/>
                        </a:solidFill>
                        <a:effectLst/>
                        <a:latin typeface="Gill Sans" panose="020B0604020202020204" charset="0"/>
                      </a:endParaRPr>
                    </a:p>
                  </a:txBody>
                  <a:tcPr marL="9525" marR="9525" marT="952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Done </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3062720752"/>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9">
                            <a:extLst>
                              <a:ext uri="{A12FA001-AC4F-418D-AE19-62706E023703}">
                                <ahyp:hlinkClr xmlns:ahyp="http://schemas.microsoft.com/office/drawing/2018/hyperlinkcolor" val="tx"/>
                              </a:ext>
                            </a:extLst>
                          </a:hlinkClick>
                        </a:rPr>
                        <a:t>ONCC-54</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Merge C++ language compiler module with Flask web application</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184081244"/>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0">
                            <a:extLst>
                              <a:ext uri="{A12FA001-AC4F-418D-AE19-62706E023703}">
                                <ahyp:hlinkClr xmlns:ahyp="http://schemas.microsoft.com/office/drawing/2018/hyperlinkcolor" val="tx"/>
                              </a:ext>
                            </a:extLst>
                          </a:hlinkClick>
                        </a:rPr>
                        <a:t>ONCC-52</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Installation of C++ compiler module on system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1566964220"/>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1">
                            <a:extLst>
                              <a:ext uri="{A12FA001-AC4F-418D-AE19-62706E023703}">
                                <ahyp:hlinkClr xmlns:ahyp="http://schemas.microsoft.com/office/drawing/2018/hyperlinkcolor" val="tx"/>
                              </a:ext>
                            </a:extLst>
                          </a:hlinkClick>
                        </a:rPr>
                        <a:t>ONCC-48</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Merge C language compiler module with Flask web application</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3167803202"/>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2">
                            <a:extLst>
                              <a:ext uri="{A12FA001-AC4F-418D-AE19-62706E023703}">
                                <ahyp:hlinkClr xmlns:ahyp="http://schemas.microsoft.com/office/drawing/2018/hyperlinkcolor" val="tx"/>
                              </a:ext>
                            </a:extLst>
                          </a:hlinkClick>
                        </a:rPr>
                        <a:t>ONCC-46</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a:effectLst/>
                        </a:rPr>
                        <a:t>Update User Manual</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Medium</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3612351144"/>
                  </a:ext>
                </a:extLst>
              </a:tr>
              <a:tr h="246036">
                <a:tc>
                  <a:txBody>
                    <a:bodyPr/>
                    <a:lstStyle/>
                    <a:p>
                      <a:pPr algn="ctr" fontAlgn="b"/>
                      <a:r>
                        <a:rPr lang="en-US" sz="800" u="none" strike="noStrike">
                          <a:effectLst/>
                        </a:rPr>
                        <a:t>Bug</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3">
                            <a:extLst>
                              <a:ext uri="{A12FA001-AC4F-418D-AE19-62706E023703}">
                                <ahyp:hlinkClr xmlns:ahyp="http://schemas.microsoft.com/office/drawing/2018/hyperlinkcolor" val="tx"/>
                              </a:ext>
                            </a:extLst>
                          </a:hlinkClick>
                        </a:rPr>
                        <a:t>ONCC-61</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Layout of the HTML page is disrupted after embedding compiler module in flask web application</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Done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1642399136"/>
                  </a:ext>
                </a:extLst>
              </a:tr>
              <a:tr h="246036">
                <a:tc>
                  <a:txBody>
                    <a:bodyPr/>
                    <a:lstStyle/>
                    <a:p>
                      <a:pPr algn="ctr" fontAlgn="b"/>
                      <a:r>
                        <a:rPr lang="en-US" sz="800" u="none" strike="noStrike">
                          <a:effectLst/>
                        </a:rPr>
                        <a:t>Task</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4">
                            <a:extLst>
                              <a:ext uri="{A12FA001-AC4F-418D-AE19-62706E023703}">
                                <ahyp:hlinkClr xmlns:ahyp="http://schemas.microsoft.com/office/drawing/2018/hyperlinkcolor" val="tx"/>
                              </a:ext>
                            </a:extLst>
                          </a:hlinkClick>
                        </a:rPr>
                        <a:t>ONCC-55</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Update Wiki page on GitHub</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Medium</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670774494"/>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5">
                            <a:extLst>
                              <a:ext uri="{A12FA001-AC4F-418D-AE19-62706E023703}">
                                <ahyp:hlinkClr xmlns:ahyp="http://schemas.microsoft.com/office/drawing/2018/hyperlinkcolor" val="tx"/>
                              </a:ext>
                            </a:extLst>
                          </a:hlinkClick>
                        </a:rPr>
                        <a:t>ONCC-44</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a:effectLst/>
                        </a:rPr>
                        <a:t>Make presentation slides for sprint7</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Medium</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425347246"/>
                  </a:ext>
                </a:extLst>
              </a:tr>
              <a:tr h="246036">
                <a:tc>
                  <a:txBody>
                    <a:bodyPr/>
                    <a:lstStyle/>
                    <a:p>
                      <a:pPr algn="ctr" fontAlgn="b"/>
                      <a:r>
                        <a:rPr lang="en-US" sz="800" u="none" strike="noStrike">
                          <a:effectLst/>
                        </a:rPr>
                        <a:t>Task</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6">
                            <a:extLst>
                              <a:ext uri="{A12FA001-AC4F-418D-AE19-62706E023703}">
                                <ahyp:hlinkClr xmlns:ahyp="http://schemas.microsoft.com/office/drawing/2018/hyperlinkcolor" val="tx"/>
                              </a:ext>
                            </a:extLst>
                          </a:hlinkClick>
                        </a:rPr>
                        <a:t>ONCC-40</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Fetch saved code from database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667182278"/>
                  </a:ext>
                </a:extLst>
              </a:tr>
              <a:tr h="246036">
                <a:tc>
                  <a:txBody>
                    <a:bodyPr/>
                    <a:lstStyle/>
                    <a:p>
                      <a:pPr algn="ctr" fontAlgn="b"/>
                      <a:r>
                        <a:rPr lang="en-US" sz="800" u="none" strike="noStrike">
                          <a:effectLst/>
                        </a:rPr>
                        <a:t>Task</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7">
                            <a:extLst>
                              <a:ext uri="{A12FA001-AC4F-418D-AE19-62706E023703}">
                                <ahyp:hlinkClr xmlns:ahyp="http://schemas.microsoft.com/office/drawing/2018/hyperlinkcolor" val="tx"/>
                              </a:ext>
                            </a:extLst>
                          </a:hlinkClick>
                        </a:rPr>
                        <a:t>ONCC-45</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Update technical Paper</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Medium</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4265215783"/>
                  </a:ext>
                </a:extLst>
              </a:tr>
              <a:tr h="246036">
                <a:tc>
                  <a:txBody>
                    <a:bodyPr/>
                    <a:lstStyle/>
                    <a:p>
                      <a:pPr algn="ctr" fontAlgn="b"/>
                      <a:r>
                        <a:rPr lang="en-US" sz="800" u="none" strike="noStrike" dirty="0">
                          <a:effectLst/>
                        </a:rPr>
                        <a:t>Task</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8">
                            <a:extLst>
                              <a:ext uri="{A12FA001-AC4F-418D-AE19-62706E023703}">
                                <ahyp:hlinkClr xmlns:ahyp="http://schemas.microsoft.com/office/drawing/2018/hyperlinkcolor" val="tx"/>
                              </a:ext>
                            </a:extLst>
                          </a:hlinkClick>
                        </a:rPr>
                        <a:t>ONCC-28</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Update website design and make it more user friendly</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Low</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1563515373"/>
                  </a:ext>
                </a:extLst>
              </a:tr>
              <a:tr h="246036">
                <a:tc>
                  <a:txBody>
                    <a:bodyPr/>
                    <a:lstStyle/>
                    <a:p>
                      <a:pPr algn="ctr" fontAlgn="b"/>
                      <a:r>
                        <a:rPr lang="en-US" sz="800" u="none" strike="noStrike">
                          <a:effectLst/>
                        </a:rPr>
                        <a:t>Task</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u="sng" strike="noStrike">
                          <a:effectLst/>
                          <a:hlinkClick r:id="rId19">
                            <a:extLst>
                              <a:ext uri="{A12FA001-AC4F-418D-AE19-62706E023703}">
                                <ahyp:hlinkClr xmlns:ahyp="http://schemas.microsoft.com/office/drawing/2018/hyperlinkcolor" val="tx"/>
                              </a:ext>
                            </a:extLst>
                          </a:hlinkClick>
                        </a:rPr>
                        <a:t>ONCC-39</a:t>
                      </a:r>
                      <a:endParaRPr lang="en-US" sz="800" b="0" i="0" u="sng" strike="noStrike">
                        <a:solidFill>
                          <a:schemeClr val="tx1"/>
                        </a:solidFill>
                        <a:effectLst/>
                        <a:latin typeface="Gill Sans" panose="020B0604020202020204" charset="0"/>
                      </a:endParaRPr>
                    </a:p>
                  </a:txBody>
                  <a:tcPr marL="9065" marR="9065" marT="9065" marB="0" anchor="ctr"/>
                </a:tc>
                <a:tc>
                  <a:txBody>
                    <a:bodyPr/>
                    <a:lstStyle/>
                    <a:p>
                      <a:pPr algn="l" fontAlgn="b"/>
                      <a:r>
                        <a:rPr lang="en-US" sz="800" u="none" strike="noStrike" dirty="0">
                          <a:effectLst/>
                        </a:rPr>
                        <a:t>Update front-end for save feature</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dirty="0">
                          <a:effectLst/>
                        </a:rPr>
                        <a:t>Low</a:t>
                      </a:r>
                      <a:endParaRPr lang="en-US" sz="800" b="0" i="0" u="none" strike="noStrike" dirty="0">
                        <a:solidFill>
                          <a:schemeClr val="tx1"/>
                        </a:solidFill>
                        <a:effectLst/>
                        <a:latin typeface="Gill Sans" panose="020B0604020202020204" charset="0"/>
                      </a:endParaRPr>
                    </a:p>
                  </a:txBody>
                  <a:tcPr marL="9065" marR="9065" marT="9065" marB="0" anchor="ctr"/>
                </a:tc>
                <a:tc>
                  <a:txBody>
                    <a:bodyPr/>
                    <a:lstStyle/>
                    <a:p>
                      <a:pPr algn="ctr" fontAlgn="b"/>
                      <a:r>
                        <a:rPr lang="en-US" sz="800" u="none" strike="noStrike">
                          <a:effectLst/>
                        </a:rPr>
                        <a:t>Done</a:t>
                      </a:r>
                      <a:endParaRPr lang="en-US" sz="800" b="0" i="0" u="none" strike="noStrike">
                        <a:solidFill>
                          <a:schemeClr val="tx1"/>
                        </a:solidFill>
                        <a:effectLst/>
                        <a:latin typeface="Gill Sans" panose="020B0604020202020204" charset="0"/>
                      </a:endParaRPr>
                    </a:p>
                  </a:txBody>
                  <a:tcPr marL="9065" marR="9065" marT="9065" marB="0" anchor="ctr"/>
                </a:tc>
                <a:tc>
                  <a:txBody>
                    <a:bodyPr/>
                    <a:lstStyle/>
                    <a:p>
                      <a:pPr algn="ctr" fontAlgn="b"/>
                      <a:r>
                        <a:rPr lang="en-US" sz="800" b="0" i="0" u="none" strike="noStrike" dirty="0">
                          <a:solidFill>
                            <a:schemeClr val="bg1"/>
                          </a:solidFill>
                          <a:effectLst/>
                          <a:latin typeface="Gill Sans" panose="020B0604020202020204" charset="0"/>
                        </a:rPr>
                        <a:t>N/A</a:t>
                      </a:r>
                      <a:endParaRPr lang="en-US" sz="800" b="0" i="0" u="none" strike="noStrike" dirty="0">
                        <a:solidFill>
                          <a:schemeClr val="tx1"/>
                        </a:solidFill>
                        <a:effectLst/>
                        <a:latin typeface="Gill Sans" panose="020B0604020202020204" charset="0"/>
                      </a:endParaRPr>
                    </a:p>
                  </a:txBody>
                  <a:tcPr marL="9065" marR="9065" marT="9065" marB="0" anchor="ctr"/>
                </a:tc>
                <a:extLst>
                  <a:ext uri="{0D108BD9-81ED-4DB2-BD59-A6C34878D82A}">
                    <a16:rowId xmlns:a16="http://schemas.microsoft.com/office/drawing/2014/main" val="282814849"/>
                  </a:ext>
                </a:extLst>
              </a:tr>
            </a:tbl>
          </a:graphicData>
        </a:graphic>
      </p:graphicFrame>
    </p:spTree>
    <p:extLst>
      <p:ext uri="{BB962C8B-B14F-4D97-AF65-F5344CB8AC3E}">
        <p14:creationId xmlns:p14="http://schemas.microsoft.com/office/powerpoint/2010/main" val="2481872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7EC990C-250D-4881-932D-605B006815AE}"/>
              </a:ext>
            </a:extLst>
          </p:cNvPr>
          <p:cNvGraphicFramePr>
            <a:graphicFrameLocks noGrp="1"/>
          </p:cNvGraphicFramePr>
          <p:nvPr>
            <p:extLst>
              <p:ext uri="{D42A27DB-BD31-4B8C-83A1-F6EECF244321}">
                <p14:modId xmlns:p14="http://schemas.microsoft.com/office/powerpoint/2010/main" val="3929551907"/>
              </p:ext>
            </p:extLst>
          </p:nvPr>
        </p:nvGraphicFramePr>
        <p:xfrm>
          <a:off x="499192" y="1275636"/>
          <a:ext cx="11101134" cy="5212971"/>
        </p:xfrm>
        <a:graphic>
          <a:graphicData uri="http://schemas.openxmlformats.org/drawingml/2006/table">
            <a:tbl>
              <a:tblPr firstRow="1">
                <a:tableStyleId>{284E427A-3D55-4303-BF80-6455036E1DE7}</a:tableStyleId>
              </a:tblPr>
              <a:tblGrid>
                <a:gridCol w="992059">
                  <a:extLst>
                    <a:ext uri="{9D8B030D-6E8A-4147-A177-3AD203B41FA5}">
                      <a16:colId xmlns:a16="http://schemas.microsoft.com/office/drawing/2014/main" val="969960513"/>
                    </a:ext>
                  </a:extLst>
                </a:gridCol>
                <a:gridCol w="744045">
                  <a:extLst>
                    <a:ext uri="{9D8B030D-6E8A-4147-A177-3AD203B41FA5}">
                      <a16:colId xmlns:a16="http://schemas.microsoft.com/office/drawing/2014/main" val="3316869885"/>
                    </a:ext>
                  </a:extLst>
                </a:gridCol>
                <a:gridCol w="505949">
                  <a:extLst>
                    <a:ext uri="{9D8B030D-6E8A-4147-A177-3AD203B41FA5}">
                      <a16:colId xmlns:a16="http://schemas.microsoft.com/office/drawing/2014/main" val="1378240795"/>
                    </a:ext>
                  </a:extLst>
                </a:gridCol>
                <a:gridCol w="1765864">
                  <a:extLst>
                    <a:ext uri="{9D8B030D-6E8A-4147-A177-3AD203B41FA5}">
                      <a16:colId xmlns:a16="http://schemas.microsoft.com/office/drawing/2014/main" val="3225424782"/>
                    </a:ext>
                  </a:extLst>
                </a:gridCol>
                <a:gridCol w="2311496">
                  <a:extLst>
                    <a:ext uri="{9D8B030D-6E8A-4147-A177-3AD203B41FA5}">
                      <a16:colId xmlns:a16="http://schemas.microsoft.com/office/drawing/2014/main" val="1634966724"/>
                    </a:ext>
                  </a:extLst>
                </a:gridCol>
                <a:gridCol w="2172607">
                  <a:extLst>
                    <a:ext uri="{9D8B030D-6E8A-4147-A177-3AD203B41FA5}">
                      <a16:colId xmlns:a16="http://schemas.microsoft.com/office/drawing/2014/main" val="3235629096"/>
                    </a:ext>
                  </a:extLst>
                </a:gridCol>
                <a:gridCol w="2103165">
                  <a:extLst>
                    <a:ext uri="{9D8B030D-6E8A-4147-A177-3AD203B41FA5}">
                      <a16:colId xmlns:a16="http://schemas.microsoft.com/office/drawing/2014/main" val="2597963531"/>
                    </a:ext>
                  </a:extLst>
                </a:gridCol>
                <a:gridCol w="505949">
                  <a:extLst>
                    <a:ext uri="{9D8B030D-6E8A-4147-A177-3AD203B41FA5}">
                      <a16:colId xmlns:a16="http://schemas.microsoft.com/office/drawing/2014/main" val="28518647"/>
                    </a:ext>
                  </a:extLst>
                </a:gridCol>
              </a:tblGrid>
              <a:tr h="337658">
                <a:tc>
                  <a:txBody>
                    <a:bodyPr/>
                    <a:lstStyle/>
                    <a:p>
                      <a:pPr algn="ctr" rtl="0" fontAlgn="ctr">
                        <a:spcBef>
                          <a:spcPts val="0"/>
                        </a:spcBef>
                        <a:spcAft>
                          <a:spcPts val="0"/>
                        </a:spcAft>
                      </a:pPr>
                      <a:r>
                        <a:rPr lang="en-US" sz="900" u="none" strike="noStrike">
                          <a:effectLst/>
                        </a:rPr>
                        <a:t>Test Cases for</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Story ID</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Steps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Test Cases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Test Data</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Expected Results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Actual Results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Status</a:t>
                      </a:r>
                      <a:endParaRPr lang="en-US" sz="1300">
                        <a:effectLst/>
                      </a:endParaRPr>
                    </a:p>
                  </a:txBody>
                  <a:tcPr marL="8552" marR="8552" marT="8552" marB="41050" anchor="ctr"/>
                </a:tc>
                <a:extLst>
                  <a:ext uri="{0D108BD9-81ED-4DB2-BD59-A6C34878D82A}">
                    <a16:rowId xmlns:a16="http://schemas.microsoft.com/office/drawing/2014/main" val="1634477614"/>
                  </a:ext>
                </a:extLst>
              </a:tr>
              <a:tr h="479551">
                <a:tc rowSpan="8">
                  <a:txBody>
                    <a:bodyPr/>
                    <a:lstStyle/>
                    <a:p>
                      <a:pPr algn="ctr" rtl="0" fontAlgn="ctr">
                        <a:spcBef>
                          <a:spcPts val="0"/>
                        </a:spcBef>
                        <a:spcAft>
                          <a:spcPts val="0"/>
                        </a:spcAft>
                      </a:pPr>
                      <a:r>
                        <a:rPr lang="en-US" sz="900" u="none" strike="noStrike" dirty="0">
                          <a:effectLst/>
                        </a:rPr>
                        <a:t>Compiler</a:t>
                      </a:r>
                      <a:endParaRPr lang="en-US" sz="1300" dirty="0">
                        <a:effectLst/>
                      </a:endParaRPr>
                    </a:p>
                  </a:txBody>
                  <a:tcPr marL="8552" marR="8552" marT="8552" marB="41050" anchor="ctr"/>
                </a:tc>
                <a:tc rowSpan="8">
                  <a:txBody>
                    <a:bodyPr/>
                    <a:lstStyle/>
                    <a:p>
                      <a:pPr algn="ctr" rtl="0" fontAlgn="ctr">
                        <a:spcBef>
                          <a:spcPts val="0"/>
                        </a:spcBef>
                        <a:spcAft>
                          <a:spcPts val="0"/>
                        </a:spcAft>
                      </a:pPr>
                      <a:r>
                        <a:rPr lang="en-US" sz="900" u="sng" strike="noStrike">
                          <a:effectLst/>
                          <a:hlinkClick r:id="rId2"/>
                        </a:rPr>
                        <a:t>ONCC 36</a:t>
                      </a:r>
                      <a:endParaRPr lang="en-US" sz="1300">
                        <a:effectLst/>
                      </a:endParaRPr>
                    </a:p>
                  </a:txBody>
                  <a:tcPr marL="8552" marR="8552" marT="8552" marB="41050" anchor="ctr"/>
                </a:tc>
                <a:tc rowSpan="2">
                  <a:txBody>
                    <a:bodyPr/>
                    <a:lstStyle/>
                    <a:p>
                      <a:pPr algn="ctr" rtl="0" fontAlgn="ctr">
                        <a:spcBef>
                          <a:spcPts val="0"/>
                        </a:spcBef>
                        <a:spcAft>
                          <a:spcPts val="0"/>
                        </a:spcAft>
                      </a:pPr>
                      <a:r>
                        <a:rPr lang="en-US" sz="900" u="none" strike="noStrike" dirty="0">
                          <a:effectLst/>
                        </a:rPr>
                        <a:t>1</a:t>
                      </a:r>
                      <a:endParaRPr lang="en-US" sz="1300" dirty="0">
                        <a:effectLst/>
                      </a:endParaRPr>
                    </a:p>
                  </a:txBody>
                  <a:tcPr marL="8552" marR="8552" marT="8552" marB="41050" anchor="ctr"/>
                </a:tc>
                <a:tc rowSpan="2">
                  <a:txBody>
                    <a:bodyPr/>
                    <a:lstStyle/>
                    <a:p>
                      <a:pPr algn="ctr" rtl="0" fontAlgn="ctr">
                        <a:spcBef>
                          <a:spcPts val="0"/>
                        </a:spcBef>
                        <a:spcAft>
                          <a:spcPts val="0"/>
                        </a:spcAft>
                      </a:pPr>
                      <a:r>
                        <a:rPr lang="en-US" sz="900" u="none" strike="noStrike">
                          <a:effectLst/>
                        </a:rPr>
                        <a:t>Writing and compiling the code in C language.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Enters the code in C language and click on Run button</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should be compiled successfully and get the desired output or errors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should be compiled successfully and get the desired output or errors</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1035637610"/>
                  </a:ext>
                </a:extLst>
              </a:tr>
              <a:tr h="42426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a:effectLst/>
                        </a:rPr>
                        <a:t>Enters the code in C language and click on Run button</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is not successfully compiled and shows error</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Returns Appropriate Error in the error list</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2574659222"/>
                  </a:ext>
                </a:extLst>
              </a:tr>
              <a:tr h="424266">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a:effectLst/>
                        </a:rPr>
                        <a:t>2</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Compiling empty code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Click on Run button without writing code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Will show error for empty code in error field</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Shows Empty Code message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2439001538"/>
                  </a:ext>
                </a:extLst>
              </a:tr>
              <a:tr h="424266">
                <a:tc vMerge="1">
                  <a:txBody>
                    <a:bodyPr/>
                    <a:lstStyle/>
                    <a:p>
                      <a:endParaRPr lang="en-US"/>
                    </a:p>
                  </a:txBody>
                  <a:tcPr/>
                </a:tc>
                <a:tc vMerge="1">
                  <a:txBody>
                    <a:bodyPr/>
                    <a:lstStyle/>
                    <a:p>
                      <a:endParaRPr lang="en-US"/>
                    </a:p>
                  </a:txBody>
                  <a:tcPr/>
                </a:tc>
                <a:tc rowSpan="3">
                  <a:txBody>
                    <a:bodyPr/>
                    <a:lstStyle/>
                    <a:p>
                      <a:pPr algn="ctr" rtl="0" fontAlgn="ctr">
                        <a:spcBef>
                          <a:spcPts val="0"/>
                        </a:spcBef>
                        <a:spcAft>
                          <a:spcPts val="0"/>
                        </a:spcAft>
                      </a:pPr>
                      <a:r>
                        <a:rPr lang="en-US" sz="900" u="none" strike="noStrike">
                          <a:effectLst/>
                        </a:rPr>
                        <a:t>3</a:t>
                      </a:r>
                      <a:endParaRPr lang="en-US" sz="1300">
                        <a:effectLst/>
                      </a:endParaRPr>
                    </a:p>
                  </a:txBody>
                  <a:tcPr marL="8552" marR="8552" marT="8552" marB="41050" anchor="ctr"/>
                </a:tc>
                <a:tc rowSpan="3">
                  <a:txBody>
                    <a:bodyPr/>
                    <a:lstStyle/>
                    <a:p>
                      <a:pPr algn="ctr" rtl="0" fontAlgn="ctr">
                        <a:spcBef>
                          <a:spcPts val="0"/>
                        </a:spcBef>
                        <a:spcAft>
                          <a:spcPts val="0"/>
                        </a:spcAft>
                      </a:pPr>
                      <a:r>
                        <a:rPr lang="en-US" sz="900" u="none" strike="noStrike" dirty="0">
                          <a:effectLst/>
                        </a:rPr>
                        <a:t>Running test code in python pre-processing module</a:t>
                      </a:r>
                      <a:endParaRPr lang="en-US" sz="1300" dirty="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Entering C code in pre-processing module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Getting desired output in String variable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Got output in the String variable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3819256570"/>
                  </a:ext>
                </a:extLst>
              </a:tr>
              <a:tr h="42426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dirty="0">
                          <a:effectLst/>
                        </a:rPr>
                        <a:t>Entering C code in pre-processing module</a:t>
                      </a:r>
                      <a:endParaRPr lang="en-US" sz="1300" dirty="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Getting expected error in Error variable if code is wrong</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Got desired error in the Error variable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1397152133"/>
                  </a:ext>
                </a:extLst>
              </a:tr>
              <a:tr h="424266">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a:effectLst/>
                        </a:rPr>
                        <a:t>Entering C code in pre-processing module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Entering Predefined Input for the code to compile with input</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Accepting input for written code and compiling with the input</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1714766260"/>
                  </a:ext>
                </a:extLst>
              </a:tr>
              <a:tr h="631465">
                <a:tc vMerge="1">
                  <a:txBody>
                    <a:bodyPr/>
                    <a:lstStyle/>
                    <a:p>
                      <a:endParaRPr lang="en-US"/>
                    </a:p>
                  </a:txBody>
                  <a:tcPr/>
                </a:tc>
                <a:tc vMerge="1">
                  <a:txBody>
                    <a:bodyPr/>
                    <a:lstStyle/>
                    <a:p>
                      <a:endParaRPr lang="en-US"/>
                    </a:p>
                  </a:txBody>
                  <a:tcPr/>
                </a:tc>
                <a:tc rowSpan="2">
                  <a:txBody>
                    <a:bodyPr/>
                    <a:lstStyle/>
                    <a:p>
                      <a:pPr algn="ctr" rtl="0" fontAlgn="ctr">
                        <a:spcBef>
                          <a:spcPts val="0"/>
                        </a:spcBef>
                        <a:spcAft>
                          <a:spcPts val="0"/>
                        </a:spcAft>
                      </a:pPr>
                      <a:r>
                        <a:rPr lang="en-US" sz="900" u="none" strike="noStrike">
                          <a:effectLst/>
                        </a:rPr>
                        <a:t>4</a:t>
                      </a:r>
                      <a:endParaRPr lang="en-US" sz="1300">
                        <a:effectLst/>
                      </a:endParaRPr>
                    </a:p>
                  </a:txBody>
                  <a:tcPr marL="8552" marR="8552" marT="8552" marB="41050" anchor="ctr"/>
                </a:tc>
                <a:tc rowSpan="2">
                  <a:txBody>
                    <a:bodyPr/>
                    <a:lstStyle/>
                    <a:p>
                      <a:pPr algn="ctr" rtl="0" fontAlgn="ctr">
                        <a:spcBef>
                          <a:spcPts val="0"/>
                        </a:spcBef>
                        <a:spcAft>
                          <a:spcPts val="0"/>
                        </a:spcAft>
                      </a:pPr>
                      <a:r>
                        <a:rPr lang="en-US" sz="900" u="none" strike="noStrike">
                          <a:effectLst/>
                        </a:rPr>
                        <a:t>Entering Predefined input</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Entering input in the input field for the compilation of code with input parameter</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Taking input from input field and adding it into the code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Predefined Input was taken from the code </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3495157180"/>
                  </a:ext>
                </a:extLst>
              </a:tr>
              <a:tr h="63146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a:effectLst/>
                        </a:rPr>
                        <a:t>Entering input in the input field for the compilation of code with input parameter</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Showing input missing when the field is empty when required</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No Output</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FAIL</a:t>
                      </a:r>
                      <a:endParaRPr lang="en-US" sz="1300">
                        <a:effectLst/>
                      </a:endParaRPr>
                    </a:p>
                  </a:txBody>
                  <a:tcPr marL="8552" marR="8552" marT="8552" marB="41050" anchor="ctr"/>
                </a:tc>
                <a:extLst>
                  <a:ext uri="{0D108BD9-81ED-4DB2-BD59-A6C34878D82A}">
                    <a16:rowId xmlns:a16="http://schemas.microsoft.com/office/drawing/2014/main" val="1557414272"/>
                  </a:ext>
                </a:extLst>
              </a:tr>
              <a:tr h="531951">
                <a:tc rowSpan="2">
                  <a:txBody>
                    <a:bodyPr/>
                    <a:lstStyle/>
                    <a:p>
                      <a:pPr algn="ctr" rtl="0" fontAlgn="ctr">
                        <a:spcBef>
                          <a:spcPts val="0"/>
                        </a:spcBef>
                        <a:spcAft>
                          <a:spcPts val="0"/>
                        </a:spcAft>
                      </a:pPr>
                      <a:r>
                        <a:rPr lang="en-US" sz="900" u="none" strike="noStrike">
                          <a:effectLst/>
                        </a:rPr>
                        <a:t>Save</a:t>
                      </a:r>
                      <a:endParaRPr lang="en-US" sz="1300">
                        <a:effectLst/>
                      </a:endParaRPr>
                    </a:p>
                  </a:txBody>
                  <a:tcPr marL="8552" marR="8552" marT="8552" marB="41050" anchor="ctr"/>
                </a:tc>
                <a:tc rowSpan="2">
                  <a:txBody>
                    <a:bodyPr/>
                    <a:lstStyle/>
                    <a:p>
                      <a:pPr algn="ctr" rtl="0" fontAlgn="ctr">
                        <a:spcBef>
                          <a:spcPts val="0"/>
                        </a:spcBef>
                        <a:spcAft>
                          <a:spcPts val="0"/>
                        </a:spcAft>
                      </a:pPr>
                      <a:r>
                        <a:rPr lang="en-US" sz="900" u="sng" strike="noStrike">
                          <a:effectLst/>
                          <a:hlinkClick r:id="rId3"/>
                        </a:rPr>
                        <a:t>ONCC-37</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1</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Saving Code in Database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Written in the Code Area and clicking the save button</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must be saved in the database and should display the title in the saved area</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Code is  getting stored in the database and it is displayed in the saved area</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PASS</a:t>
                      </a:r>
                      <a:endParaRPr lang="en-US" sz="1300">
                        <a:effectLst/>
                      </a:endParaRPr>
                    </a:p>
                  </a:txBody>
                  <a:tcPr marL="8552" marR="8552" marT="8552" marB="41050" anchor="ctr"/>
                </a:tc>
                <a:extLst>
                  <a:ext uri="{0D108BD9-81ED-4DB2-BD59-A6C34878D82A}">
                    <a16:rowId xmlns:a16="http://schemas.microsoft.com/office/drawing/2014/main" val="1922687232"/>
                  </a:ext>
                </a:extLst>
              </a:tr>
              <a:tr h="479551">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900" u="none" strike="noStrike">
                          <a:effectLst/>
                        </a:rPr>
                        <a:t>2</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Saving Code in Database</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Empty code is stored</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It should pop up the message that code is empty</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a:effectLst/>
                        </a:rPr>
                        <a:t>When clicked on the save with empty code it shows that code is empty</a:t>
                      </a:r>
                      <a:endParaRPr lang="en-US" sz="1300">
                        <a:effectLst/>
                      </a:endParaRPr>
                    </a:p>
                  </a:txBody>
                  <a:tcPr marL="8552" marR="8552" marT="8552" marB="41050" anchor="ctr"/>
                </a:tc>
                <a:tc>
                  <a:txBody>
                    <a:bodyPr/>
                    <a:lstStyle/>
                    <a:p>
                      <a:pPr algn="ctr" rtl="0" fontAlgn="ctr">
                        <a:spcBef>
                          <a:spcPts val="0"/>
                        </a:spcBef>
                        <a:spcAft>
                          <a:spcPts val="0"/>
                        </a:spcAft>
                      </a:pPr>
                      <a:r>
                        <a:rPr lang="en-US" sz="900" u="none" strike="noStrike" dirty="0">
                          <a:effectLst/>
                        </a:rPr>
                        <a:t>FAIL</a:t>
                      </a:r>
                      <a:endParaRPr lang="en-US" sz="1300" dirty="0">
                        <a:effectLst/>
                      </a:endParaRPr>
                    </a:p>
                  </a:txBody>
                  <a:tcPr marL="8552" marR="8552" marT="8552" marB="41050" anchor="ctr"/>
                </a:tc>
                <a:extLst>
                  <a:ext uri="{0D108BD9-81ED-4DB2-BD59-A6C34878D82A}">
                    <a16:rowId xmlns:a16="http://schemas.microsoft.com/office/drawing/2014/main" val="2146154362"/>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7 Test Cases</a:t>
            </a:r>
          </a:p>
        </p:txBody>
      </p:sp>
    </p:spTree>
    <p:extLst>
      <p:ext uri="{BB962C8B-B14F-4D97-AF65-F5344CB8AC3E}">
        <p14:creationId xmlns:p14="http://schemas.microsoft.com/office/powerpoint/2010/main" val="2870325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797A03F-AB91-48A4-85D0-100400B2188C}"/>
              </a:ext>
            </a:extLst>
          </p:cNvPr>
          <p:cNvGraphicFramePr>
            <a:graphicFrameLocks noGrp="1"/>
          </p:cNvGraphicFramePr>
          <p:nvPr>
            <p:extLst>
              <p:ext uri="{D42A27DB-BD31-4B8C-83A1-F6EECF244321}">
                <p14:modId xmlns:p14="http://schemas.microsoft.com/office/powerpoint/2010/main" val="401978892"/>
              </p:ext>
            </p:extLst>
          </p:nvPr>
        </p:nvGraphicFramePr>
        <p:xfrm>
          <a:off x="499146" y="1275636"/>
          <a:ext cx="11101134" cy="5212972"/>
        </p:xfrm>
        <a:graphic>
          <a:graphicData uri="http://schemas.openxmlformats.org/drawingml/2006/table">
            <a:tbl>
              <a:tblPr firstRow="1">
                <a:tableStyleId>{284E427A-3D55-4303-BF80-6455036E1DE7}</a:tableStyleId>
              </a:tblPr>
              <a:tblGrid>
                <a:gridCol w="992059">
                  <a:extLst>
                    <a:ext uri="{9D8B030D-6E8A-4147-A177-3AD203B41FA5}">
                      <a16:colId xmlns:a16="http://schemas.microsoft.com/office/drawing/2014/main" val="788315688"/>
                    </a:ext>
                  </a:extLst>
                </a:gridCol>
                <a:gridCol w="744044">
                  <a:extLst>
                    <a:ext uri="{9D8B030D-6E8A-4147-A177-3AD203B41FA5}">
                      <a16:colId xmlns:a16="http://schemas.microsoft.com/office/drawing/2014/main" val="3116654543"/>
                    </a:ext>
                  </a:extLst>
                </a:gridCol>
                <a:gridCol w="505951">
                  <a:extLst>
                    <a:ext uri="{9D8B030D-6E8A-4147-A177-3AD203B41FA5}">
                      <a16:colId xmlns:a16="http://schemas.microsoft.com/office/drawing/2014/main" val="2787089838"/>
                    </a:ext>
                  </a:extLst>
                </a:gridCol>
                <a:gridCol w="1765864">
                  <a:extLst>
                    <a:ext uri="{9D8B030D-6E8A-4147-A177-3AD203B41FA5}">
                      <a16:colId xmlns:a16="http://schemas.microsoft.com/office/drawing/2014/main" val="2279821497"/>
                    </a:ext>
                  </a:extLst>
                </a:gridCol>
                <a:gridCol w="2311496">
                  <a:extLst>
                    <a:ext uri="{9D8B030D-6E8A-4147-A177-3AD203B41FA5}">
                      <a16:colId xmlns:a16="http://schemas.microsoft.com/office/drawing/2014/main" val="3690379935"/>
                    </a:ext>
                  </a:extLst>
                </a:gridCol>
                <a:gridCol w="2172606">
                  <a:extLst>
                    <a:ext uri="{9D8B030D-6E8A-4147-A177-3AD203B41FA5}">
                      <a16:colId xmlns:a16="http://schemas.microsoft.com/office/drawing/2014/main" val="2819627580"/>
                    </a:ext>
                  </a:extLst>
                </a:gridCol>
                <a:gridCol w="2002635">
                  <a:extLst>
                    <a:ext uri="{9D8B030D-6E8A-4147-A177-3AD203B41FA5}">
                      <a16:colId xmlns:a16="http://schemas.microsoft.com/office/drawing/2014/main" val="3891748027"/>
                    </a:ext>
                  </a:extLst>
                </a:gridCol>
                <a:gridCol w="606479">
                  <a:extLst>
                    <a:ext uri="{9D8B030D-6E8A-4147-A177-3AD203B41FA5}">
                      <a16:colId xmlns:a16="http://schemas.microsoft.com/office/drawing/2014/main" val="1128984803"/>
                    </a:ext>
                  </a:extLst>
                </a:gridCol>
              </a:tblGrid>
              <a:tr h="419996">
                <a:tc>
                  <a:txBody>
                    <a:bodyPr/>
                    <a:lstStyle/>
                    <a:p>
                      <a:pPr algn="ctr" rtl="0" fontAlgn="ctr">
                        <a:spcBef>
                          <a:spcPts val="0"/>
                        </a:spcBef>
                        <a:spcAft>
                          <a:spcPts val="0"/>
                        </a:spcAft>
                      </a:pPr>
                      <a:r>
                        <a:rPr lang="en-US" sz="1000" u="none" strike="noStrike">
                          <a:effectLst/>
                        </a:rPr>
                        <a:t>Test Cases for</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Story ID</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Steps</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Test Cases</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Test Data</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Expected Results</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Actual Results</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dirty="0">
                          <a:effectLst/>
                        </a:rPr>
                        <a:t>Status</a:t>
                      </a:r>
                      <a:endParaRPr lang="en-US" sz="1200" dirty="0">
                        <a:effectLst/>
                      </a:endParaRPr>
                    </a:p>
                  </a:txBody>
                  <a:tcPr marL="8326" marR="8326" marT="8326" marB="39966" anchor="ctr"/>
                </a:tc>
                <a:extLst>
                  <a:ext uri="{0D108BD9-81ED-4DB2-BD59-A6C34878D82A}">
                    <a16:rowId xmlns:a16="http://schemas.microsoft.com/office/drawing/2014/main" val="2979958839"/>
                  </a:ext>
                </a:extLst>
              </a:tr>
              <a:tr h="601271">
                <a:tc rowSpan="8">
                  <a:txBody>
                    <a:bodyPr/>
                    <a:lstStyle/>
                    <a:p>
                      <a:pPr algn="ctr" rtl="0" fontAlgn="ctr">
                        <a:spcBef>
                          <a:spcPts val="0"/>
                        </a:spcBef>
                        <a:spcAft>
                          <a:spcPts val="0"/>
                        </a:spcAft>
                      </a:pPr>
                      <a:r>
                        <a:rPr lang="en-US" sz="1000" u="none" strike="noStrike" dirty="0">
                          <a:effectLst/>
                        </a:rPr>
                        <a:t>Compiler</a:t>
                      </a:r>
                      <a:endParaRPr lang="en-US" sz="1200" dirty="0">
                        <a:effectLst/>
                      </a:endParaRPr>
                    </a:p>
                  </a:txBody>
                  <a:tcPr marL="8326" marR="8326" marT="8326" marB="39966" anchor="ctr"/>
                </a:tc>
                <a:tc rowSpan="8">
                  <a:txBody>
                    <a:bodyPr/>
                    <a:lstStyle/>
                    <a:p>
                      <a:pPr algn="ctr" rtl="0" fontAlgn="ctr">
                        <a:spcBef>
                          <a:spcPts val="0"/>
                        </a:spcBef>
                        <a:spcAft>
                          <a:spcPts val="0"/>
                        </a:spcAft>
                      </a:pPr>
                      <a:r>
                        <a:rPr lang="en-US" sz="1000" u="sng" strike="noStrike">
                          <a:effectLst/>
                          <a:hlinkClick r:id="rId2"/>
                        </a:rPr>
                        <a:t>ONCC-51</a:t>
                      </a:r>
                      <a:endParaRPr lang="en-US" sz="1200">
                        <a:effectLst/>
                      </a:endParaRPr>
                    </a:p>
                  </a:txBody>
                  <a:tcPr marL="8326" marR="8326" marT="8326" marB="39966" anchor="ctr"/>
                </a:tc>
                <a:tc rowSpan="2">
                  <a:txBody>
                    <a:bodyPr/>
                    <a:lstStyle/>
                    <a:p>
                      <a:pPr algn="ctr" rtl="0" fontAlgn="ctr">
                        <a:spcBef>
                          <a:spcPts val="0"/>
                        </a:spcBef>
                        <a:spcAft>
                          <a:spcPts val="0"/>
                        </a:spcAft>
                      </a:pPr>
                      <a:r>
                        <a:rPr lang="en-US" sz="1000" u="none" strike="noStrike">
                          <a:effectLst/>
                        </a:rPr>
                        <a:t>1</a:t>
                      </a:r>
                      <a:endParaRPr lang="en-US" sz="1200">
                        <a:effectLst/>
                      </a:endParaRPr>
                    </a:p>
                  </a:txBody>
                  <a:tcPr marL="8326" marR="8326" marT="8326" marB="39966" anchor="ctr"/>
                </a:tc>
                <a:tc rowSpan="2">
                  <a:txBody>
                    <a:bodyPr/>
                    <a:lstStyle/>
                    <a:p>
                      <a:pPr algn="ctr" rtl="0" fontAlgn="ctr">
                        <a:spcBef>
                          <a:spcPts val="0"/>
                        </a:spcBef>
                        <a:spcAft>
                          <a:spcPts val="0"/>
                        </a:spcAft>
                      </a:pPr>
                      <a:r>
                        <a:rPr lang="en-US" sz="1000" u="none" strike="noStrike">
                          <a:effectLst/>
                        </a:rPr>
                        <a:t>Writing and compiling the code in C++ language.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Enters the code in C++ language and click on Run button</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Code should be compiled successfully and get the desired output or errors</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dirty="0">
                          <a:effectLst/>
                        </a:rPr>
                        <a:t>Code should be compiled successfully and get the desired output or errors</a:t>
                      </a:r>
                      <a:endParaRPr lang="en-US" sz="1200" dirty="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3581281050"/>
                  </a:ext>
                </a:extLst>
              </a:tr>
              <a:tr h="5249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1000" u="none" strike="noStrike">
                          <a:effectLst/>
                        </a:rPr>
                        <a:t>Enters the code in C++ language and click on Run button</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Code is not successfully compiled and shows error</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Code Returns Appropriate Error in the error list</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3162271549"/>
                  </a:ext>
                </a:extLst>
              </a:tr>
              <a:tr h="524910">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1000" u="none" strike="noStrike">
                          <a:effectLst/>
                        </a:rPr>
                        <a:t>2</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dirty="0">
                          <a:effectLst/>
                        </a:rPr>
                        <a:t>Compiling empty code</a:t>
                      </a:r>
                      <a:endParaRPr lang="en-US" sz="1200" dirty="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Click on Run button without writing code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Will show error for empty code in error field</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Shows Empty Code message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571848678"/>
                  </a:ext>
                </a:extLst>
              </a:tr>
              <a:tr h="524910">
                <a:tc vMerge="1">
                  <a:txBody>
                    <a:bodyPr/>
                    <a:lstStyle/>
                    <a:p>
                      <a:endParaRPr lang="en-US"/>
                    </a:p>
                  </a:txBody>
                  <a:tcPr/>
                </a:tc>
                <a:tc vMerge="1">
                  <a:txBody>
                    <a:bodyPr/>
                    <a:lstStyle/>
                    <a:p>
                      <a:endParaRPr lang="en-US"/>
                    </a:p>
                  </a:txBody>
                  <a:tcPr/>
                </a:tc>
                <a:tc rowSpan="3">
                  <a:txBody>
                    <a:bodyPr/>
                    <a:lstStyle/>
                    <a:p>
                      <a:pPr algn="ctr" rtl="0" fontAlgn="ctr">
                        <a:spcBef>
                          <a:spcPts val="0"/>
                        </a:spcBef>
                        <a:spcAft>
                          <a:spcPts val="0"/>
                        </a:spcAft>
                      </a:pPr>
                      <a:r>
                        <a:rPr lang="en-US" sz="1000" u="none" strike="noStrike">
                          <a:effectLst/>
                        </a:rPr>
                        <a:t>3</a:t>
                      </a:r>
                      <a:endParaRPr lang="en-US" sz="1200">
                        <a:effectLst/>
                      </a:endParaRPr>
                    </a:p>
                  </a:txBody>
                  <a:tcPr marL="8326" marR="8326" marT="8326" marB="39966" anchor="ctr"/>
                </a:tc>
                <a:tc rowSpan="3">
                  <a:txBody>
                    <a:bodyPr/>
                    <a:lstStyle/>
                    <a:p>
                      <a:pPr algn="ctr" rtl="0" fontAlgn="ctr">
                        <a:spcBef>
                          <a:spcPts val="0"/>
                        </a:spcBef>
                        <a:spcAft>
                          <a:spcPts val="0"/>
                        </a:spcAft>
                      </a:pPr>
                      <a:r>
                        <a:rPr lang="en-US" sz="1000" u="none" strike="noStrike">
                          <a:effectLst/>
                        </a:rPr>
                        <a:t>Running test code in python pre-processing module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Entering C++ code in pre-processing module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Getting desired output in String variable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Got output in the String variable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4173216477"/>
                  </a:ext>
                </a:extLst>
              </a:tr>
              <a:tr h="5249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1000" u="none" strike="noStrike">
                          <a:effectLst/>
                        </a:rPr>
                        <a:t>Entering C++ code in pre-processing module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Getting expected error in Error variable if code is wrong</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Got desired error in the Error variable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1281816075"/>
                  </a:ext>
                </a:extLst>
              </a:tr>
              <a:tr h="52723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1000" u="none" strike="noStrike">
                          <a:effectLst/>
                        </a:rPr>
                        <a:t>Entering C++ code in pre-processing module</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Entering Predefined Input for the code to compile with input</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Accepting input for written code and compiling with the input</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1476996341"/>
                  </a:ext>
                </a:extLst>
              </a:tr>
              <a:tr h="782415">
                <a:tc vMerge="1">
                  <a:txBody>
                    <a:bodyPr/>
                    <a:lstStyle/>
                    <a:p>
                      <a:endParaRPr lang="en-US"/>
                    </a:p>
                  </a:txBody>
                  <a:tcPr/>
                </a:tc>
                <a:tc vMerge="1">
                  <a:txBody>
                    <a:bodyPr/>
                    <a:lstStyle/>
                    <a:p>
                      <a:endParaRPr lang="en-US"/>
                    </a:p>
                  </a:txBody>
                  <a:tcPr/>
                </a:tc>
                <a:tc rowSpan="2">
                  <a:txBody>
                    <a:bodyPr/>
                    <a:lstStyle/>
                    <a:p>
                      <a:pPr algn="ctr" rtl="0" fontAlgn="ctr">
                        <a:spcBef>
                          <a:spcPts val="0"/>
                        </a:spcBef>
                        <a:spcAft>
                          <a:spcPts val="0"/>
                        </a:spcAft>
                      </a:pPr>
                      <a:r>
                        <a:rPr lang="en-US" sz="1000" u="none" strike="noStrike">
                          <a:effectLst/>
                        </a:rPr>
                        <a:t>4</a:t>
                      </a:r>
                      <a:endParaRPr lang="en-US" sz="1200">
                        <a:effectLst/>
                      </a:endParaRPr>
                    </a:p>
                  </a:txBody>
                  <a:tcPr marL="8326" marR="8326" marT="8326" marB="39966" anchor="ctr"/>
                </a:tc>
                <a:tc rowSpan="2">
                  <a:txBody>
                    <a:bodyPr/>
                    <a:lstStyle/>
                    <a:p>
                      <a:pPr algn="ctr" rtl="0" fontAlgn="ctr">
                        <a:spcBef>
                          <a:spcPts val="0"/>
                        </a:spcBef>
                        <a:spcAft>
                          <a:spcPts val="0"/>
                        </a:spcAft>
                      </a:pPr>
                      <a:r>
                        <a:rPr lang="en-US" sz="1000" u="none" strike="noStrike">
                          <a:effectLst/>
                        </a:rPr>
                        <a:t>Entering Predefined input</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Entering input in the input field for the compilation of code with input parameter</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dirty="0">
                          <a:effectLst/>
                        </a:rPr>
                        <a:t>Taking input from input field and adding it into the code</a:t>
                      </a:r>
                      <a:endParaRPr lang="en-US" sz="1200" dirty="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Predefined Input was taken from the code </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PASS</a:t>
                      </a:r>
                      <a:endParaRPr lang="en-US" sz="1200">
                        <a:effectLst/>
                      </a:endParaRPr>
                    </a:p>
                  </a:txBody>
                  <a:tcPr marL="8326" marR="8326" marT="8326" marB="39966" anchor="ctr"/>
                </a:tc>
                <a:extLst>
                  <a:ext uri="{0D108BD9-81ED-4DB2-BD59-A6C34878D82A}">
                    <a16:rowId xmlns:a16="http://schemas.microsoft.com/office/drawing/2014/main" val="3426784442"/>
                  </a:ext>
                </a:extLst>
              </a:tr>
              <a:tr h="78241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spcBef>
                          <a:spcPts val="0"/>
                        </a:spcBef>
                        <a:spcAft>
                          <a:spcPts val="0"/>
                        </a:spcAft>
                      </a:pPr>
                      <a:r>
                        <a:rPr lang="en-US" sz="1000" u="none" strike="noStrike">
                          <a:effectLst/>
                        </a:rPr>
                        <a:t>Entering input in the input field for the compilation of code with input parameter</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Showing input missing when the field is empty when required</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a:effectLst/>
                        </a:rPr>
                        <a:t>No Output</a:t>
                      </a:r>
                      <a:endParaRPr lang="en-US" sz="1200">
                        <a:effectLst/>
                      </a:endParaRPr>
                    </a:p>
                  </a:txBody>
                  <a:tcPr marL="8326" marR="8326" marT="8326" marB="39966" anchor="ctr"/>
                </a:tc>
                <a:tc>
                  <a:txBody>
                    <a:bodyPr/>
                    <a:lstStyle/>
                    <a:p>
                      <a:pPr algn="ctr" rtl="0" fontAlgn="ctr">
                        <a:spcBef>
                          <a:spcPts val="0"/>
                        </a:spcBef>
                        <a:spcAft>
                          <a:spcPts val="0"/>
                        </a:spcAft>
                      </a:pPr>
                      <a:r>
                        <a:rPr lang="en-US" sz="1000" u="none" strike="noStrike" dirty="0">
                          <a:effectLst/>
                        </a:rPr>
                        <a:t>FAIL</a:t>
                      </a:r>
                      <a:endParaRPr lang="en-US" sz="1200" dirty="0">
                        <a:effectLst/>
                      </a:endParaRPr>
                    </a:p>
                  </a:txBody>
                  <a:tcPr marL="8326" marR="8326" marT="8326" marB="39966" anchor="ctr"/>
                </a:tc>
                <a:extLst>
                  <a:ext uri="{0D108BD9-81ED-4DB2-BD59-A6C34878D82A}">
                    <a16:rowId xmlns:a16="http://schemas.microsoft.com/office/drawing/2014/main" val="3327626555"/>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7 Test Cases Continued</a:t>
            </a:r>
          </a:p>
        </p:txBody>
      </p:sp>
    </p:spTree>
    <p:extLst>
      <p:ext uri="{BB962C8B-B14F-4D97-AF65-F5344CB8AC3E}">
        <p14:creationId xmlns:p14="http://schemas.microsoft.com/office/powerpoint/2010/main" val="195591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B89655-06C8-41C2-A46A-0CA83F8B8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647E4D5-C9B2-4EBE-B61C-8779B538C7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
            <a:ext cx="12192000" cy="6858003"/>
            <a:chOff x="0" y="-3"/>
            <a:chExt cx="12192000" cy="6858003"/>
          </a:xfrm>
        </p:grpSpPr>
        <p:sp useBgFill="1">
          <p:nvSpPr>
            <p:cNvPr id="11" name="Rectangle 10">
              <a:extLst>
                <a:ext uri="{FF2B5EF4-FFF2-40B4-BE49-F238E27FC236}">
                  <a16:creationId xmlns:a16="http://schemas.microsoft.com/office/drawing/2014/main" id="{8EE79C2C-6A8F-4C04-93F4-E70E4E6EBD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1D2E85C-8A74-4D69-9CE3-A4F5585D7A7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72000" y="-3"/>
              <a:ext cx="11520000" cy="5760000"/>
              <a:chOff x="5981700" y="-1"/>
              <a:chExt cx="6042660" cy="3021330"/>
            </a:xfrm>
          </p:grpSpPr>
          <p:sp>
            <p:nvSpPr>
              <p:cNvPr id="19" name="Rectangle 18">
                <a:extLst>
                  <a:ext uri="{FF2B5EF4-FFF2-40B4-BE49-F238E27FC236}">
                    <a16:creationId xmlns:a16="http://schemas.microsoft.com/office/drawing/2014/main" id="{6784F86B-F98F-4225-9238-BB254A94FA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9">
                <a:extLst>
                  <a:ext uri="{FF2B5EF4-FFF2-40B4-BE49-F238E27FC236}">
                    <a16:creationId xmlns:a16="http://schemas.microsoft.com/office/drawing/2014/main" id="{E67130A1-17AF-49F5-AE3A-AEB12135EF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237697CF-3192-412A-922F-144889C50F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9238514-DBDA-4E0D-901C-49A58D8E99F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4">
              <a:extLst>
                <a:ext uri="{FF2B5EF4-FFF2-40B4-BE49-F238E27FC236}">
                  <a16:creationId xmlns:a16="http://schemas.microsoft.com/office/drawing/2014/main" id="{106C7DBB-1DE7-41D3-AD80-308DC0149AC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1" y="2948940"/>
              <a:ext cx="7818118" cy="3909059"/>
              <a:chOff x="0" y="0"/>
              <a:chExt cx="2880000" cy="1440000"/>
            </a:xfrm>
          </p:grpSpPr>
          <p:sp>
            <p:nvSpPr>
              <p:cNvPr id="7" name="Rectangle 16">
                <a:extLst>
                  <a:ext uri="{FF2B5EF4-FFF2-40B4-BE49-F238E27FC236}">
                    <a16:creationId xmlns:a16="http://schemas.microsoft.com/office/drawing/2014/main" id="{56FF20D1-2FA9-49A6-BA1A-312C85C44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025C80E8-283A-445C-9242-3D816C339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15">
              <a:extLst>
                <a:ext uri="{FF2B5EF4-FFF2-40B4-BE49-F238E27FC236}">
                  <a16:creationId xmlns:a16="http://schemas.microsoft.com/office/drawing/2014/main" id="{4F8E2446-B198-461A-A993-2DAA018E7F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1">
            <a:extLst>
              <a:ext uri="{FF2B5EF4-FFF2-40B4-BE49-F238E27FC236}">
                <a16:creationId xmlns:a16="http://schemas.microsoft.com/office/drawing/2014/main" id="{2B76E018-D3DB-4222-BFF9-ADBDC9A06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60392" y="2302086"/>
            <a:ext cx="4500561" cy="2241300"/>
          </a:xfrm>
        </p:spPr>
        <p:txBody>
          <a:bodyPr vert="horz" lIns="91440" tIns="45720" rIns="91440" bIns="45720" rtlCol="0" anchor="t">
            <a:noAutofit/>
          </a:bodyPr>
          <a:lstStyle/>
          <a:p>
            <a:r>
              <a:rPr lang="en-US" sz="8100" dirty="0"/>
              <a:t>Project Overview</a:t>
            </a:r>
          </a:p>
        </p:txBody>
      </p:sp>
      <p:sp>
        <p:nvSpPr>
          <p:cNvPr id="3" name="Rectangle 2">
            <a:extLst>
              <a:ext uri="{FF2B5EF4-FFF2-40B4-BE49-F238E27FC236}">
                <a16:creationId xmlns:a16="http://schemas.microsoft.com/office/drawing/2014/main" id="{40FFFD75-4FE8-441F-843B-ACBDD100A84F}"/>
              </a:ext>
            </a:extLst>
          </p:cNvPr>
          <p:cNvSpPr/>
          <p:nvPr/>
        </p:nvSpPr>
        <p:spPr>
          <a:xfrm>
            <a:off x="5232400" y="545125"/>
            <a:ext cx="6408738" cy="5755222"/>
          </a:xfrm>
          <a:prstGeom prst="rect">
            <a:avLst/>
          </a:prstGeom>
        </p:spPr>
        <p:txBody>
          <a:bodyPr vert="horz" lIns="91440" tIns="45720" rIns="91440" bIns="45720" rtlCol="0" anchor="t">
            <a:normAutofit/>
          </a:bodyPr>
          <a:lstStyle/>
          <a:p>
            <a:pPr marL="342900" indent="-270000" defTabSz="914400">
              <a:lnSpc>
                <a:spcPct val="125000"/>
              </a:lnSpc>
              <a:spcAft>
                <a:spcPts val="600"/>
              </a:spcAft>
              <a:buFont typeface="Arial" panose="020B0604020202020204" pitchFamily="34" charset="0"/>
              <a:buChar char="•"/>
            </a:pPr>
            <a:r>
              <a:rPr lang="en-US" spc="50" dirty="0"/>
              <a:t>This application is a cloud-based compiler facilitated with five most demanding programming languages such as Java, Python, C/C++ and C#.</a:t>
            </a:r>
          </a:p>
          <a:p>
            <a:pPr marL="342900" indent="-270000" defTabSz="914400">
              <a:lnSpc>
                <a:spcPct val="125000"/>
              </a:lnSpc>
              <a:spcAft>
                <a:spcPts val="600"/>
              </a:spcAft>
              <a:buFont typeface="Arial" panose="020B0604020202020204" pitchFamily="34" charset="0"/>
              <a:buChar char="•"/>
            </a:pPr>
            <a:r>
              <a:rPr lang="en-US" spc="50" dirty="0"/>
              <a:t>The main objective is achieved in this application is to develop a centralized compiler that helps to reduce problems like portability storage, cost, and space etc.</a:t>
            </a:r>
          </a:p>
          <a:p>
            <a:pPr marL="342900" indent="-270000" defTabSz="914400">
              <a:lnSpc>
                <a:spcPct val="125000"/>
              </a:lnSpc>
              <a:spcAft>
                <a:spcPts val="600"/>
              </a:spcAft>
              <a:buFont typeface="Arial" panose="020B0604020202020204" pitchFamily="34" charset="0"/>
              <a:buChar char="•"/>
            </a:pPr>
            <a:r>
              <a:rPr lang="en-US" spc="50" dirty="0"/>
              <a:t>It is the most convenient tool to write and compile code, download, share and save code. Moreover, we can run the web-based application remotely from any network connection that is independent of platform.</a:t>
            </a:r>
          </a:p>
          <a:p>
            <a:pPr marL="342900" indent="-270000" defTabSz="914400">
              <a:lnSpc>
                <a:spcPct val="125000"/>
              </a:lnSpc>
              <a:spcAft>
                <a:spcPts val="600"/>
              </a:spcAft>
              <a:buFont typeface="Arial" panose="020B0604020202020204" pitchFamily="34" charset="0"/>
              <a:buChar char="•"/>
            </a:pPr>
            <a:r>
              <a:rPr lang="en-US" spc="50" dirty="0"/>
              <a:t>Therefore, this Cloud based application benefits user to access the compiler online being at any network instead of installing different IDEs on each machine.</a:t>
            </a:r>
          </a:p>
        </p:txBody>
      </p:sp>
    </p:spTree>
    <p:extLst>
      <p:ext uri="{BB962C8B-B14F-4D97-AF65-F5344CB8AC3E}">
        <p14:creationId xmlns:p14="http://schemas.microsoft.com/office/powerpoint/2010/main" val="356029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87B997F7-C3BD-4A9E-85DB-909D50EF24E4}"/>
              </a:ext>
            </a:extLst>
          </p:cNvPr>
          <p:cNvPicPr>
            <a:picLocks noChangeAspect="1"/>
          </p:cNvPicPr>
          <p:nvPr/>
        </p:nvPicPr>
        <p:blipFill>
          <a:blip r:embed="rId2"/>
          <a:stretch>
            <a:fillRect/>
          </a:stretch>
        </p:blipFill>
        <p:spPr>
          <a:xfrm>
            <a:off x="499234" y="1814283"/>
            <a:ext cx="6489538" cy="4674317"/>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7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March 17, 2021 - April 14, 2021</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2443281"/>
            <a:ext cx="5065485" cy="3416320"/>
          </a:xfrm>
          <a:prstGeom prst="rect">
            <a:avLst/>
          </a:prstGeom>
          <a:noFill/>
        </p:spPr>
        <p:txBody>
          <a:bodyPr wrap="square" rtlCol="0">
            <a:spAutoFit/>
          </a:bodyPr>
          <a:lstStyle/>
          <a:p>
            <a:r>
              <a:rPr lang="en-US" dirty="0"/>
              <a:t>This chart is based on Story Points.</a:t>
            </a:r>
          </a:p>
          <a:p>
            <a:r>
              <a:rPr lang="en-US" dirty="0"/>
              <a:t>We completed 3 user stories ONCC-36, ONCC-51 and ONCC-37 in Sprint-7.</a:t>
            </a:r>
          </a:p>
          <a:p>
            <a:r>
              <a:rPr lang="en-US" dirty="0"/>
              <a:t>Committed Story Points=50</a:t>
            </a:r>
          </a:p>
          <a:p>
            <a:r>
              <a:rPr lang="en-US" dirty="0"/>
              <a:t>Completed Story Points=50</a:t>
            </a:r>
          </a:p>
          <a:p>
            <a:r>
              <a:rPr lang="en-US" dirty="0"/>
              <a:t>Completed Artifacts=100%</a:t>
            </a:r>
          </a:p>
          <a:p>
            <a:r>
              <a:rPr lang="en-US" dirty="0"/>
              <a:t>Velocity = 50</a:t>
            </a:r>
          </a:p>
          <a:p>
            <a:endParaRPr lang="en-US" dirty="0"/>
          </a:p>
          <a:p>
            <a:r>
              <a:rPr lang="en-US" dirty="0">
                <a:solidFill>
                  <a:srgbClr val="C00000"/>
                </a:solidFill>
              </a:rPr>
              <a:t>Note :- In this sprint, we have considered story points for tasks also. Based on feedback, we have removed story points of tasks from sprint artifacts. </a:t>
            </a:r>
          </a:p>
        </p:txBody>
      </p:sp>
    </p:spTree>
    <p:extLst>
      <p:ext uri="{BB962C8B-B14F-4D97-AF65-F5344CB8AC3E}">
        <p14:creationId xmlns:p14="http://schemas.microsoft.com/office/powerpoint/2010/main" val="7662670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C3F8-0CC8-8A45-8992-CB0B7A905AE6}"/>
              </a:ext>
            </a:extLst>
          </p:cNvPr>
          <p:cNvSpPr>
            <a:spLocks noGrp="1"/>
          </p:cNvSpPr>
          <p:nvPr>
            <p:ph type="title"/>
          </p:nvPr>
        </p:nvSpPr>
        <p:spPr>
          <a:xfrm>
            <a:off x="2000327" y="2766218"/>
            <a:ext cx="8191345" cy="1325563"/>
          </a:xfrm>
        </p:spPr>
        <p:txBody>
          <a:bodyPr>
            <a:normAutofit fontScale="90000"/>
          </a:bodyPr>
          <a:lstStyle/>
          <a:p>
            <a:pPr algn="ctr"/>
            <a:r>
              <a:rPr lang="en-US" dirty="0"/>
              <a:t>CS-692</a:t>
            </a:r>
            <a:br>
              <a:rPr lang="en-US" dirty="0"/>
            </a:br>
            <a:r>
              <a:rPr lang="en-US" dirty="0"/>
              <a:t>Sprint 8</a:t>
            </a:r>
            <a:br>
              <a:rPr lang="en-US" dirty="0"/>
            </a:br>
            <a:endParaRPr lang="en-US" dirty="0"/>
          </a:p>
        </p:txBody>
      </p:sp>
    </p:spTree>
    <p:extLst>
      <p:ext uri="{BB962C8B-B14F-4D97-AF65-F5344CB8AC3E}">
        <p14:creationId xmlns:p14="http://schemas.microsoft.com/office/powerpoint/2010/main" val="3199400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Overview of Sprint 8</a:t>
            </a:r>
          </a:p>
        </p:txBody>
      </p:sp>
      <p:sp>
        <p:nvSpPr>
          <p:cNvPr id="6" name="Google Shape;146;p3">
            <a:extLst>
              <a:ext uri="{FF2B5EF4-FFF2-40B4-BE49-F238E27FC236}">
                <a16:creationId xmlns:a16="http://schemas.microsoft.com/office/drawing/2014/main" id="{7AE660F1-DB7B-442D-875E-A1E83A6B4BA8}"/>
              </a:ext>
            </a:extLst>
          </p:cNvPr>
          <p:cNvSpPr txBox="1">
            <a:spLocks/>
          </p:cNvSpPr>
          <p:nvPr/>
        </p:nvSpPr>
        <p:spPr>
          <a:xfrm>
            <a:off x="499236" y="1275639"/>
            <a:ext cx="5876163" cy="4667250"/>
          </a:xfrm>
          <a:prstGeom prst="rect">
            <a:avLst/>
          </a:prstGeom>
          <a:noFill/>
          <a:ln>
            <a:noFill/>
          </a:ln>
        </p:spPr>
        <p:txBody>
          <a:bodyPr spcFirstLastPara="1" vert="horz" wrap="square" lIns="91425" tIns="45700" rIns="91425" bIns="45700" rtlCol="0" anchor="t" anchorCtr="0">
            <a:normAutofit fontScale="92500" lnSpcReduction="2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9900">
              <a:buSzPts val="2000"/>
            </a:pPr>
            <a:r>
              <a:rPr lang="en-US" dirty="0">
                <a:ea typeface="Gill Sans"/>
                <a:cs typeface="Gill Sans"/>
                <a:sym typeface="Gill Sans"/>
              </a:rPr>
              <a:t>An online cloud compiler web application with five most demanding programming languages such as C/C++, Java, Python and C#. </a:t>
            </a:r>
          </a:p>
          <a:p>
            <a:pPr marL="469900">
              <a:buSzPts val="2000"/>
            </a:pPr>
            <a:r>
              <a:rPr lang="en-US" dirty="0">
                <a:ea typeface="Gill Sans"/>
                <a:cs typeface="Gill Sans"/>
                <a:sym typeface="Gill Sans"/>
              </a:rPr>
              <a:t>In this sprint, we resolved a bug for Layout of the page disruption which was causing after embedding compiler module.</a:t>
            </a:r>
          </a:p>
          <a:p>
            <a:pPr marL="469900">
              <a:buSzPts val="2000"/>
            </a:pPr>
            <a:r>
              <a:rPr lang="en-US" dirty="0">
                <a:ea typeface="Gill Sans"/>
                <a:cs typeface="Gill Sans"/>
                <a:sym typeface="Gill Sans"/>
              </a:rPr>
              <a:t>The compiler has facilitated with C/C++, Java, </a:t>
            </a:r>
            <a:r>
              <a:rPr lang="en-US">
                <a:ea typeface="Gill Sans"/>
                <a:cs typeface="Gill Sans"/>
                <a:sym typeface="Gill Sans"/>
              </a:rPr>
              <a:t>Python and C</a:t>
            </a:r>
            <a:r>
              <a:rPr lang="en-US" dirty="0">
                <a:ea typeface="Gill Sans"/>
                <a:cs typeface="Gill Sans"/>
                <a:sym typeface="Gill Sans"/>
              </a:rPr>
              <a:t>#  language module in the drop-down menu.</a:t>
            </a:r>
          </a:p>
          <a:p>
            <a:pPr marL="469900">
              <a:buSzPts val="2000"/>
            </a:pPr>
            <a:r>
              <a:rPr lang="en-US" dirty="0">
                <a:ea typeface="Gill Sans"/>
                <a:cs typeface="Gill Sans"/>
                <a:sym typeface="Gill Sans"/>
              </a:rPr>
              <a:t>Our new feature is available for guest users to create new file. </a:t>
            </a:r>
          </a:p>
          <a:p>
            <a:pPr marL="469900">
              <a:buSzPts val="2000"/>
            </a:pPr>
            <a:r>
              <a:rPr lang="en-US" dirty="0">
                <a:ea typeface="Gill Sans"/>
                <a:cs typeface="Gill Sans"/>
                <a:sym typeface="Gill Sans"/>
              </a:rPr>
              <a:t>We have made our website more user-friendly to access.</a:t>
            </a:r>
          </a:p>
          <a:p>
            <a:pPr marL="469900">
              <a:buSzPts val="2000"/>
            </a:pPr>
            <a:r>
              <a:rPr lang="en-US" dirty="0">
                <a:ea typeface="Gill Sans"/>
                <a:cs typeface="Gill Sans"/>
                <a:sym typeface="Gill Sans"/>
              </a:rPr>
              <a:t>Our website is hosted on the AWS cloud platform.</a:t>
            </a:r>
          </a:p>
        </p:txBody>
      </p:sp>
      <p:pic>
        <p:nvPicPr>
          <p:cNvPr id="8" name="Picture 7">
            <a:extLst>
              <a:ext uri="{FF2B5EF4-FFF2-40B4-BE49-F238E27FC236}">
                <a16:creationId xmlns:a16="http://schemas.microsoft.com/office/drawing/2014/main" id="{77E4072B-4193-4D41-B217-A67008C8C008}"/>
              </a:ext>
            </a:extLst>
          </p:cNvPr>
          <p:cNvPicPr>
            <a:picLocks noChangeAspect="1"/>
          </p:cNvPicPr>
          <p:nvPr/>
        </p:nvPicPr>
        <p:blipFill>
          <a:blip r:embed="rId2"/>
          <a:stretch>
            <a:fillRect/>
          </a:stretch>
        </p:blipFill>
        <p:spPr>
          <a:xfrm>
            <a:off x="7363787" y="1523835"/>
            <a:ext cx="3810330" cy="3810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42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1C5D961-7B68-4CE3-B2EB-D9199EF84617}"/>
              </a:ext>
            </a:extLst>
          </p:cNvPr>
          <p:cNvGraphicFramePr>
            <a:graphicFrameLocks noGrp="1"/>
          </p:cNvGraphicFramePr>
          <p:nvPr>
            <p:extLst>
              <p:ext uri="{D42A27DB-BD31-4B8C-83A1-F6EECF244321}">
                <p14:modId xmlns:p14="http://schemas.microsoft.com/office/powerpoint/2010/main" val="820434748"/>
              </p:ext>
            </p:extLst>
          </p:nvPr>
        </p:nvGraphicFramePr>
        <p:xfrm>
          <a:off x="499146" y="1275636"/>
          <a:ext cx="11101133" cy="5212965"/>
        </p:xfrm>
        <a:graphic>
          <a:graphicData uri="http://schemas.openxmlformats.org/drawingml/2006/table">
            <a:tbl>
              <a:tblPr firstRow="1">
                <a:tableStyleId>{284E427A-3D55-4303-BF80-6455036E1DE7}</a:tableStyleId>
              </a:tblPr>
              <a:tblGrid>
                <a:gridCol w="835646">
                  <a:extLst>
                    <a:ext uri="{9D8B030D-6E8A-4147-A177-3AD203B41FA5}">
                      <a16:colId xmlns:a16="http://schemas.microsoft.com/office/drawing/2014/main" val="251548872"/>
                    </a:ext>
                  </a:extLst>
                </a:gridCol>
                <a:gridCol w="835646">
                  <a:extLst>
                    <a:ext uri="{9D8B030D-6E8A-4147-A177-3AD203B41FA5}">
                      <a16:colId xmlns:a16="http://schemas.microsoft.com/office/drawing/2014/main" val="2797479531"/>
                    </a:ext>
                  </a:extLst>
                </a:gridCol>
                <a:gridCol w="6515883">
                  <a:extLst>
                    <a:ext uri="{9D8B030D-6E8A-4147-A177-3AD203B41FA5}">
                      <a16:colId xmlns:a16="http://schemas.microsoft.com/office/drawing/2014/main" val="2842240846"/>
                    </a:ext>
                  </a:extLst>
                </a:gridCol>
                <a:gridCol w="1112995">
                  <a:extLst>
                    <a:ext uri="{9D8B030D-6E8A-4147-A177-3AD203B41FA5}">
                      <a16:colId xmlns:a16="http://schemas.microsoft.com/office/drawing/2014/main" val="3571068966"/>
                    </a:ext>
                  </a:extLst>
                </a:gridCol>
                <a:gridCol w="907685">
                  <a:extLst>
                    <a:ext uri="{9D8B030D-6E8A-4147-A177-3AD203B41FA5}">
                      <a16:colId xmlns:a16="http://schemas.microsoft.com/office/drawing/2014/main" val="4207489057"/>
                    </a:ext>
                  </a:extLst>
                </a:gridCol>
                <a:gridCol w="893278">
                  <a:extLst>
                    <a:ext uri="{9D8B030D-6E8A-4147-A177-3AD203B41FA5}">
                      <a16:colId xmlns:a16="http://schemas.microsoft.com/office/drawing/2014/main" val="3186201344"/>
                    </a:ext>
                  </a:extLst>
                </a:gridCol>
              </a:tblGrid>
              <a:tr h="250541">
                <a:tc>
                  <a:txBody>
                    <a:bodyPr/>
                    <a:lstStyle/>
                    <a:p>
                      <a:pPr algn="ctr" fontAlgn="b"/>
                      <a:r>
                        <a:rPr lang="en-US" sz="1050" u="none" strike="noStrike" dirty="0">
                          <a:effectLst/>
                        </a:rPr>
                        <a:t>Issue Type</a:t>
                      </a:r>
                      <a:endParaRPr lang="en-US" sz="1050" b="1"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ID</a:t>
                      </a:r>
                      <a:endParaRPr lang="en-US" sz="1050" b="1"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Summary</a:t>
                      </a:r>
                      <a:endParaRPr lang="en-US" sz="1050" b="1"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Priority</a:t>
                      </a:r>
                      <a:endParaRPr lang="en-US" sz="1050" b="1"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Status</a:t>
                      </a:r>
                      <a:endParaRPr lang="en-US" sz="1050" b="1"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Story Points</a:t>
                      </a:r>
                      <a:endParaRPr lang="en-US" sz="1050" b="1"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421658997"/>
                  </a:ext>
                </a:extLst>
              </a:tr>
              <a:tr h="487017">
                <a:tc>
                  <a:txBody>
                    <a:bodyPr/>
                    <a:lstStyle/>
                    <a:p>
                      <a:pPr algn="ctr" fontAlgn="b"/>
                      <a:r>
                        <a:rPr lang="en-US" sz="1050" u="none" strike="noStrike" dirty="0">
                          <a:effectLst/>
                        </a:rPr>
                        <a:t>Story</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dirty="0">
                          <a:effectLst/>
                          <a:hlinkClick r:id="rId2">
                            <a:extLst>
                              <a:ext uri="{A12FA001-AC4F-418D-AE19-62706E023703}">
                                <ahyp:hlinkClr xmlns:ahyp="http://schemas.microsoft.com/office/drawing/2018/hyperlinkcolor" val="tx"/>
                              </a:ext>
                            </a:extLst>
                          </a:hlinkClick>
                        </a:rPr>
                        <a:t>ONCC-36</a:t>
                      </a:r>
                      <a:endParaRPr lang="en-US" sz="1050" b="0" i="0" u="sng" strike="noStrike" dirty="0">
                        <a:solidFill>
                          <a:schemeClr val="tx1"/>
                        </a:solidFill>
                        <a:effectLst/>
                        <a:latin typeface="+mn-lt"/>
                      </a:endParaRPr>
                    </a:p>
                  </a:txBody>
                  <a:tcPr marL="9065" marR="9065" marT="9065" marB="0" anchor="ctr"/>
                </a:tc>
                <a:tc>
                  <a:txBody>
                    <a:bodyPr/>
                    <a:lstStyle/>
                    <a:p>
                      <a:pPr algn="l" fontAlgn="b"/>
                      <a:r>
                        <a:rPr lang="en-US" sz="1050" u="none" strike="noStrike" dirty="0">
                          <a:effectLst/>
                        </a:rPr>
                        <a:t>As a Guest User, I want to have an option to select C programming language so that I can compile my code written in C language </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Highest</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Done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22</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242396560"/>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3">
                            <a:extLst>
                              <a:ext uri="{A12FA001-AC4F-418D-AE19-62706E023703}">
                                <ahyp:hlinkClr xmlns:ahyp="http://schemas.microsoft.com/office/drawing/2018/hyperlinkcolor" val="tx"/>
                              </a:ext>
                            </a:extLst>
                          </a:hlinkClick>
                        </a:rPr>
                        <a:t>ONCC-43</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Embedding compiler into the web Application</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Highest</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Done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p>
                  </a:txBody>
                  <a:tcPr marL="9065" marR="9065" marT="9065" marB="0" anchor="ctr"/>
                </a:tc>
                <a:extLst>
                  <a:ext uri="{0D108BD9-81ED-4DB2-BD59-A6C34878D82A}">
                    <a16:rowId xmlns:a16="http://schemas.microsoft.com/office/drawing/2014/main" val="1352311509"/>
                  </a:ext>
                </a:extLst>
              </a:tr>
              <a:tr h="358646">
                <a:tc>
                  <a:txBody>
                    <a:bodyPr/>
                    <a:lstStyle/>
                    <a:p>
                      <a:pPr algn="ctr" fontAlgn="b"/>
                      <a:r>
                        <a:rPr lang="en-US" sz="1050" u="none" strike="noStrike" dirty="0">
                          <a:effectLst/>
                        </a:rPr>
                        <a:t>Story</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4">
                            <a:extLst>
                              <a:ext uri="{A12FA001-AC4F-418D-AE19-62706E023703}">
                                <ahyp:hlinkClr xmlns:ahyp="http://schemas.microsoft.com/office/drawing/2018/hyperlinkcolor" val="tx"/>
                              </a:ext>
                            </a:extLst>
                          </a:hlinkClick>
                        </a:rPr>
                        <a:t>ONCC-51</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As a Guest User, I want to have an option to select C++ programming language so that I can compile my code written in C++ language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Highest</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22</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228165892"/>
                  </a:ext>
                </a:extLst>
              </a:tr>
              <a:tr h="358646">
                <a:tc>
                  <a:txBody>
                    <a:bodyPr/>
                    <a:lstStyle/>
                    <a:p>
                      <a:pPr algn="ctr" fontAlgn="b"/>
                      <a:r>
                        <a:rPr lang="en-US" sz="1050" u="none" strike="noStrike" dirty="0">
                          <a:effectLst/>
                        </a:rPr>
                        <a:t>Story</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5">
                            <a:extLst>
                              <a:ext uri="{A12FA001-AC4F-418D-AE19-62706E023703}">
                                <ahyp:hlinkClr xmlns:ahyp="http://schemas.microsoft.com/office/drawing/2018/hyperlinkcolor" val="tx"/>
                              </a:ext>
                            </a:extLst>
                          </a:hlinkClick>
                        </a:rPr>
                        <a:t>ONCC-37</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As an Existing User, I want the ability to Save my code so that I can retrieve my saved code whenever required</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High</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Done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6</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904288786"/>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6">
                            <a:extLst>
                              <a:ext uri="{A12FA001-AC4F-418D-AE19-62706E023703}">
                                <ahyp:hlinkClr xmlns:ahyp="http://schemas.microsoft.com/office/drawing/2018/hyperlinkcolor" val="tx"/>
                              </a:ext>
                            </a:extLst>
                          </a:hlinkClick>
                        </a:rPr>
                        <a:t>ONCC-38</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Create a table for saving code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High</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1473666955"/>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7">
                            <a:extLst>
                              <a:ext uri="{A12FA001-AC4F-418D-AE19-62706E023703}">
                                <ahyp:hlinkClr xmlns:ahyp="http://schemas.microsoft.com/office/drawing/2018/hyperlinkcolor" val="tx"/>
                              </a:ext>
                            </a:extLst>
                          </a:hlinkClick>
                        </a:rPr>
                        <a:t>ONCC-53</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Get the reference of the C++ compiler using python pre-processing module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787539234"/>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525" marR="9525" marT="9525" marB="0" anchor="ctr"/>
                </a:tc>
                <a:tc>
                  <a:txBody>
                    <a:bodyPr/>
                    <a:lstStyle/>
                    <a:p>
                      <a:pPr algn="ctr" fontAlgn="b"/>
                      <a:r>
                        <a:rPr lang="en-US" sz="1050" u="sng" strike="noStrike" dirty="0">
                          <a:effectLst/>
                          <a:hlinkClick r:id="rId8">
                            <a:extLst>
                              <a:ext uri="{A12FA001-AC4F-418D-AE19-62706E023703}">
                                <ahyp:hlinkClr xmlns:ahyp="http://schemas.microsoft.com/office/drawing/2018/hyperlinkcolor" val="tx"/>
                              </a:ext>
                            </a:extLst>
                          </a:hlinkClick>
                        </a:rPr>
                        <a:t>ONCC-63</a:t>
                      </a:r>
                      <a:endParaRPr lang="en-US" sz="1050" b="0" i="0" u="sng" strike="noStrike" dirty="0">
                        <a:solidFill>
                          <a:schemeClr val="tx1"/>
                        </a:solidFill>
                        <a:effectLst/>
                        <a:latin typeface="+mn-lt"/>
                      </a:endParaRPr>
                    </a:p>
                  </a:txBody>
                  <a:tcPr marL="9525" marR="9525" marT="9525" marB="0" anchor="ctr"/>
                </a:tc>
                <a:tc>
                  <a:txBody>
                    <a:bodyPr/>
                    <a:lstStyle/>
                    <a:p>
                      <a:pPr algn="l" fontAlgn="b"/>
                      <a:r>
                        <a:rPr lang="en-US" sz="1050" u="none" strike="noStrike" dirty="0">
                          <a:effectLst/>
                        </a:rPr>
                        <a:t>Make a module to take pre-defined input from user for C++ module</a:t>
                      </a:r>
                      <a:endParaRPr lang="en-US" sz="1050" b="0" i="0" u="none" strike="noStrike" dirty="0">
                        <a:solidFill>
                          <a:schemeClr val="tx1"/>
                        </a:solidFill>
                        <a:effectLst/>
                        <a:latin typeface="+mn-lt"/>
                      </a:endParaRPr>
                    </a:p>
                  </a:txBody>
                  <a:tcPr marL="9525" marR="9525" marT="952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Done </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443019743"/>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9">
                            <a:extLst>
                              <a:ext uri="{A12FA001-AC4F-418D-AE19-62706E023703}">
                                <ahyp:hlinkClr xmlns:ahyp="http://schemas.microsoft.com/office/drawing/2018/hyperlinkcolor" val="tx"/>
                              </a:ext>
                            </a:extLst>
                          </a:hlinkClick>
                        </a:rPr>
                        <a:t>ONCC-54</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Merge C++ language compiler module with Flask web application</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261148972"/>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10">
                            <a:extLst>
                              <a:ext uri="{A12FA001-AC4F-418D-AE19-62706E023703}">
                                <ahyp:hlinkClr xmlns:ahyp="http://schemas.microsoft.com/office/drawing/2018/hyperlinkcolor" val="tx"/>
                              </a:ext>
                            </a:extLst>
                          </a:hlinkClick>
                        </a:rPr>
                        <a:t>ONCC-52</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Installation of C++ compiler module on system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766049012"/>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11">
                            <a:extLst>
                              <a:ext uri="{A12FA001-AC4F-418D-AE19-62706E023703}">
                                <ahyp:hlinkClr xmlns:ahyp="http://schemas.microsoft.com/office/drawing/2018/hyperlinkcolor" val="tx"/>
                              </a:ext>
                            </a:extLst>
                          </a:hlinkClick>
                        </a:rPr>
                        <a:t>ONCC-48</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Merge C language compiler module with Flask web application</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558052298"/>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12">
                            <a:extLst>
                              <a:ext uri="{A12FA001-AC4F-418D-AE19-62706E023703}">
                                <ahyp:hlinkClr xmlns:ahyp="http://schemas.microsoft.com/office/drawing/2018/hyperlinkcolor" val="tx"/>
                              </a:ext>
                            </a:extLst>
                          </a:hlinkClick>
                        </a:rPr>
                        <a:t>ONCC-46</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Update User Manual</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Medium</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146185027"/>
                  </a:ext>
                </a:extLst>
              </a:tr>
              <a:tr h="250541">
                <a:tc>
                  <a:txBody>
                    <a:bodyPr/>
                    <a:lstStyle/>
                    <a:p>
                      <a:pPr algn="ctr" fontAlgn="b"/>
                      <a:r>
                        <a:rPr lang="en-US" sz="1050" u="none" strike="noStrike">
                          <a:effectLst/>
                        </a:rPr>
                        <a:t>Bug</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sng" strike="noStrike">
                          <a:effectLst/>
                          <a:hlinkClick r:id="rId13">
                            <a:extLst>
                              <a:ext uri="{A12FA001-AC4F-418D-AE19-62706E023703}">
                                <ahyp:hlinkClr xmlns:ahyp="http://schemas.microsoft.com/office/drawing/2018/hyperlinkcolor" val="tx"/>
                              </a:ext>
                            </a:extLst>
                          </a:hlinkClick>
                        </a:rPr>
                        <a:t>ONCC-61</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Layout of the HTML page is disrupted after embedding compiler module in flask web application</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Done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651550650"/>
                  </a:ext>
                </a:extLst>
              </a:tr>
              <a:tr h="250541">
                <a:tc>
                  <a:txBody>
                    <a:bodyPr/>
                    <a:lstStyle/>
                    <a:p>
                      <a:pPr algn="ctr" fontAlgn="b"/>
                      <a:r>
                        <a:rPr lang="en-US" sz="1050" u="none" strike="noStrike">
                          <a:effectLst/>
                        </a:rPr>
                        <a:t>Task</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sng" strike="noStrike">
                          <a:effectLst/>
                          <a:hlinkClick r:id="rId14">
                            <a:extLst>
                              <a:ext uri="{A12FA001-AC4F-418D-AE19-62706E023703}">
                                <ahyp:hlinkClr xmlns:ahyp="http://schemas.microsoft.com/office/drawing/2018/hyperlinkcolor" val="tx"/>
                              </a:ext>
                            </a:extLst>
                          </a:hlinkClick>
                        </a:rPr>
                        <a:t>ONCC-55</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Update Wiki page on GitHub</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Medium</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750697582"/>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15">
                            <a:extLst>
                              <a:ext uri="{A12FA001-AC4F-418D-AE19-62706E023703}">
                                <ahyp:hlinkClr xmlns:ahyp="http://schemas.microsoft.com/office/drawing/2018/hyperlinkcolor" val="tx"/>
                              </a:ext>
                            </a:extLst>
                          </a:hlinkClick>
                        </a:rPr>
                        <a:t>ONCC-44</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a:effectLst/>
                        </a:rPr>
                        <a:t>Make presentation slides for sprint7</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Medium</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1787852528"/>
                  </a:ext>
                </a:extLst>
              </a:tr>
              <a:tr h="250541">
                <a:tc>
                  <a:txBody>
                    <a:bodyPr/>
                    <a:lstStyle/>
                    <a:p>
                      <a:pPr algn="ctr" fontAlgn="b"/>
                      <a:r>
                        <a:rPr lang="en-US" sz="1050" u="none" strike="noStrike">
                          <a:effectLst/>
                        </a:rPr>
                        <a:t>Task</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sng" strike="noStrike">
                          <a:effectLst/>
                          <a:hlinkClick r:id="rId16">
                            <a:extLst>
                              <a:ext uri="{A12FA001-AC4F-418D-AE19-62706E023703}">
                                <ahyp:hlinkClr xmlns:ahyp="http://schemas.microsoft.com/office/drawing/2018/hyperlinkcolor" val="tx"/>
                              </a:ext>
                            </a:extLst>
                          </a:hlinkClick>
                        </a:rPr>
                        <a:t>ONCC-40</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Fetch saved code from database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256391151"/>
                  </a:ext>
                </a:extLst>
              </a:tr>
              <a:tr h="250541">
                <a:tc>
                  <a:txBody>
                    <a:bodyPr/>
                    <a:lstStyle/>
                    <a:p>
                      <a:pPr algn="ctr" fontAlgn="b"/>
                      <a:r>
                        <a:rPr lang="en-US" sz="1050" u="none" strike="noStrike">
                          <a:effectLst/>
                        </a:rPr>
                        <a:t>Task</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sng" strike="noStrike">
                          <a:effectLst/>
                          <a:hlinkClick r:id="rId17">
                            <a:extLst>
                              <a:ext uri="{A12FA001-AC4F-418D-AE19-62706E023703}">
                                <ahyp:hlinkClr xmlns:ahyp="http://schemas.microsoft.com/office/drawing/2018/hyperlinkcolor" val="tx"/>
                              </a:ext>
                            </a:extLst>
                          </a:hlinkClick>
                        </a:rPr>
                        <a:t>ONCC-45</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Update technical Paper</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Medium</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1868631794"/>
                  </a:ext>
                </a:extLst>
              </a:tr>
              <a:tr h="250541">
                <a:tc>
                  <a:txBody>
                    <a:bodyPr/>
                    <a:lstStyle/>
                    <a:p>
                      <a:pPr algn="ctr" fontAlgn="b"/>
                      <a:r>
                        <a:rPr lang="en-US" sz="1050" u="none" strike="noStrike" dirty="0">
                          <a:effectLst/>
                        </a:rPr>
                        <a:t>Task</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sng" strike="noStrike">
                          <a:effectLst/>
                          <a:hlinkClick r:id="rId18">
                            <a:extLst>
                              <a:ext uri="{A12FA001-AC4F-418D-AE19-62706E023703}">
                                <ahyp:hlinkClr xmlns:ahyp="http://schemas.microsoft.com/office/drawing/2018/hyperlinkcolor" val="tx"/>
                              </a:ext>
                            </a:extLst>
                          </a:hlinkClick>
                        </a:rPr>
                        <a:t>ONCC-28</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Update website design and make it more user friendly</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Low</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2665184762"/>
                  </a:ext>
                </a:extLst>
              </a:tr>
              <a:tr h="250541">
                <a:tc>
                  <a:txBody>
                    <a:bodyPr/>
                    <a:lstStyle/>
                    <a:p>
                      <a:pPr algn="ctr" fontAlgn="b"/>
                      <a:r>
                        <a:rPr lang="en-US" sz="1050" u="none" strike="noStrike">
                          <a:effectLst/>
                        </a:rPr>
                        <a:t>Task</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u="sng" strike="noStrike">
                          <a:effectLst/>
                          <a:hlinkClick r:id="rId19">
                            <a:extLst>
                              <a:ext uri="{A12FA001-AC4F-418D-AE19-62706E023703}">
                                <ahyp:hlinkClr xmlns:ahyp="http://schemas.microsoft.com/office/drawing/2018/hyperlinkcolor" val="tx"/>
                              </a:ext>
                            </a:extLst>
                          </a:hlinkClick>
                        </a:rPr>
                        <a:t>ONCC-39</a:t>
                      </a:r>
                      <a:endParaRPr lang="en-US" sz="1050" b="0" i="0" u="sng" strike="noStrike">
                        <a:solidFill>
                          <a:schemeClr val="tx1"/>
                        </a:solidFill>
                        <a:effectLst/>
                        <a:latin typeface="+mn-lt"/>
                      </a:endParaRPr>
                    </a:p>
                  </a:txBody>
                  <a:tcPr marL="9065" marR="9065" marT="9065" marB="0" anchor="ctr"/>
                </a:tc>
                <a:tc>
                  <a:txBody>
                    <a:bodyPr/>
                    <a:lstStyle/>
                    <a:p>
                      <a:pPr algn="l" fontAlgn="b"/>
                      <a:r>
                        <a:rPr lang="en-US" sz="1050" u="none" strike="noStrike" dirty="0">
                          <a:effectLst/>
                        </a:rPr>
                        <a:t>Update front-end for save feature</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dirty="0">
                          <a:effectLst/>
                        </a:rPr>
                        <a:t>Low</a:t>
                      </a:r>
                      <a:endParaRPr lang="en-US" sz="1050" b="0" i="0" u="none" strike="noStrike" dirty="0">
                        <a:solidFill>
                          <a:schemeClr val="tx1"/>
                        </a:solidFill>
                        <a:effectLst/>
                        <a:latin typeface="+mn-lt"/>
                      </a:endParaRPr>
                    </a:p>
                  </a:txBody>
                  <a:tcPr marL="9065" marR="9065" marT="9065" marB="0" anchor="ctr"/>
                </a:tc>
                <a:tc>
                  <a:txBody>
                    <a:bodyPr/>
                    <a:lstStyle/>
                    <a:p>
                      <a:pPr algn="ctr" fontAlgn="b"/>
                      <a:r>
                        <a:rPr lang="en-US" sz="1050" u="none" strike="noStrike">
                          <a:effectLst/>
                        </a:rPr>
                        <a:t>Done</a:t>
                      </a:r>
                      <a:endParaRPr lang="en-US" sz="1050" b="0" i="0" u="none" strike="noStrike">
                        <a:solidFill>
                          <a:schemeClr val="tx1"/>
                        </a:solidFill>
                        <a:effectLst/>
                        <a:latin typeface="+mn-lt"/>
                      </a:endParaRPr>
                    </a:p>
                  </a:txBody>
                  <a:tcPr marL="9065" marR="9065" marT="9065" marB="0" anchor="ctr"/>
                </a:tc>
                <a:tc>
                  <a:txBody>
                    <a:bodyPr/>
                    <a:lstStyle/>
                    <a:p>
                      <a:pPr algn="ctr" fontAlgn="b"/>
                      <a:r>
                        <a:rPr lang="en-US" sz="1050" b="0" i="0" u="none" strike="noStrike" dirty="0">
                          <a:solidFill>
                            <a:schemeClr val="bg1"/>
                          </a:solidFill>
                          <a:effectLst/>
                          <a:latin typeface="+mn-lt"/>
                        </a:rPr>
                        <a:t>N/A</a:t>
                      </a:r>
                      <a:endParaRPr lang="en-US" sz="1050" b="0" i="0" u="none" strike="noStrike" dirty="0">
                        <a:solidFill>
                          <a:schemeClr val="tx1"/>
                        </a:solidFill>
                        <a:effectLst/>
                        <a:latin typeface="+mn-lt"/>
                      </a:endParaRPr>
                    </a:p>
                  </a:txBody>
                  <a:tcPr marL="9065" marR="9065" marT="9065" marB="0" anchor="ctr"/>
                </a:tc>
                <a:extLst>
                  <a:ext uri="{0D108BD9-81ED-4DB2-BD59-A6C34878D82A}">
                    <a16:rowId xmlns:a16="http://schemas.microsoft.com/office/drawing/2014/main" val="3666823243"/>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Recap of Sprint 7</a:t>
            </a:r>
          </a:p>
        </p:txBody>
      </p:sp>
    </p:spTree>
    <p:extLst>
      <p:ext uri="{BB962C8B-B14F-4D97-AF65-F5344CB8AC3E}">
        <p14:creationId xmlns:p14="http://schemas.microsoft.com/office/powerpoint/2010/main" val="2017884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4898FD4-8502-4CC0-8EF2-4E349C052B4C}"/>
              </a:ext>
            </a:extLst>
          </p:cNvPr>
          <p:cNvGraphicFramePr>
            <a:graphicFrameLocks noGrp="1"/>
          </p:cNvGraphicFramePr>
          <p:nvPr>
            <p:extLst>
              <p:ext uri="{D42A27DB-BD31-4B8C-83A1-F6EECF244321}">
                <p14:modId xmlns:p14="http://schemas.microsoft.com/office/powerpoint/2010/main" val="1775125371"/>
              </p:ext>
            </p:extLst>
          </p:nvPr>
        </p:nvGraphicFramePr>
        <p:xfrm>
          <a:off x="499099" y="1275635"/>
          <a:ext cx="11101133" cy="5212968"/>
        </p:xfrm>
        <a:graphic>
          <a:graphicData uri="http://schemas.openxmlformats.org/drawingml/2006/table">
            <a:tbl>
              <a:tblPr firstRow="1">
                <a:tableStyleId>{284E427A-3D55-4303-BF80-6455036E1DE7}</a:tableStyleId>
              </a:tblPr>
              <a:tblGrid>
                <a:gridCol w="939243">
                  <a:extLst>
                    <a:ext uri="{9D8B030D-6E8A-4147-A177-3AD203B41FA5}">
                      <a16:colId xmlns:a16="http://schemas.microsoft.com/office/drawing/2014/main" val="3980784291"/>
                    </a:ext>
                  </a:extLst>
                </a:gridCol>
                <a:gridCol w="966095">
                  <a:extLst>
                    <a:ext uri="{9D8B030D-6E8A-4147-A177-3AD203B41FA5}">
                      <a16:colId xmlns:a16="http://schemas.microsoft.com/office/drawing/2014/main" val="2593159557"/>
                    </a:ext>
                  </a:extLst>
                </a:gridCol>
                <a:gridCol w="6100713">
                  <a:extLst>
                    <a:ext uri="{9D8B030D-6E8A-4147-A177-3AD203B41FA5}">
                      <a16:colId xmlns:a16="http://schemas.microsoft.com/office/drawing/2014/main" val="3028648661"/>
                    </a:ext>
                  </a:extLst>
                </a:gridCol>
                <a:gridCol w="840860">
                  <a:extLst>
                    <a:ext uri="{9D8B030D-6E8A-4147-A177-3AD203B41FA5}">
                      <a16:colId xmlns:a16="http://schemas.microsoft.com/office/drawing/2014/main" val="377207759"/>
                    </a:ext>
                  </a:extLst>
                </a:gridCol>
                <a:gridCol w="840860">
                  <a:extLst>
                    <a:ext uri="{9D8B030D-6E8A-4147-A177-3AD203B41FA5}">
                      <a16:colId xmlns:a16="http://schemas.microsoft.com/office/drawing/2014/main" val="2479761198"/>
                    </a:ext>
                  </a:extLst>
                </a:gridCol>
                <a:gridCol w="1413362">
                  <a:extLst>
                    <a:ext uri="{9D8B030D-6E8A-4147-A177-3AD203B41FA5}">
                      <a16:colId xmlns:a16="http://schemas.microsoft.com/office/drawing/2014/main" val="3347824964"/>
                    </a:ext>
                  </a:extLst>
                </a:gridCol>
              </a:tblGrid>
              <a:tr h="246851">
                <a:tc>
                  <a:txBody>
                    <a:bodyPr/>
                    <a:lstStyle/>
                    <a:p>
                      <a:pPr algn="ctr" fontAlgn="b"/>
                      <a:r>
                        <a:rPr lang="en-US" sz="1200" u="none" strike="noStrike" dirty="0">
                          <a:effectLst/>
                        </a:rPr>
                        <a:t>Issue Type</a:t>
                      </a:r>
                      <a:endParaRPr lang="en-US" sz="1200" b="1" i="0" u="none" strike="noStrike" dirty="0">
                        <a:solidFill>
                          <a:schemeClr val="tx1"/>
                        </a:solidFill>
                        <a:effectLst/>
                        <a:latin typeface="Gill Sans" panose="020B0604020202020204" charset="0"/>
                      </a:endParaRPr>
                    </a:p>
                  </a:txBody>
                  <a:tcPr marL="9525" marR="9525" marT="9525" marB="0" anchor="ctr"/>
                </a:tc>
                <a:tc>
                  <a:txBody>
                    <a:bodyPr/>
                    <a:lstStyle/>
                    <a:p>
                      <a:pPr algn="ctr" fontAlgn="b"/>
                      <a:r>
                        <a:rPr lang="en-US" sz="1200" u="none" strike="noStrike" dirty="0">
                          <a:effectLst/>
                        </a:rPr>
                        <a:t>ID</a:t>
                      </a:r>
                      <a:endParaRPr lang="en-US" sz="1200" b="1" i="0" u="none" strike="noStrike" dirty="0">
                        <a:solidFill>
                          <a:schemeClr val="tx1"/>
                        </a:solidFill>
                        <a:effectLst/>
                        <a:latin typeface="Gill Sans" panose="020B0604020202020204" charset="0"/>
                      </a:endParaRPr>
                    </a:p>
                  </a:txBody>
                  <a:tcPr marL="9525" marR="9525" marT="9525" marB="0" anchor="ctr"/>
                </a:tc>
                <a:tc>
                  <a:txBody>
                    <a:bodyPr/>
                    <a:lstStyle/>
                    <a:p>
                      <a:pPr algn="ctr" fontAlgn="b"/>
                      <a:r>
                        <a:rPr lang="en-US" sz="1200" u="none" strike="noStrike" dirty="0">
                          <a:effectLst/>
                        </a:rPr>
                        <a:t>Summary</a:t>
                      </a:r>
                      <a:endParaRPr lang="en-US" sz="1200" b="1" i="0" u="none" strike="noStrike" dirty="0">
                        <a:solidFill>
                          <a:schemeClr val="tx1"/>
                        </a:solidFill>
                        <a:effectLst/>
                        <a:latin typeface="Gill Sans" panose="020B0604020202020204" charset="0"/>
                      </a:endParaRPr>
                    </a:p>
                  </a:txBody>
                  <a:tcPr marL="9525" marR="9525" marT="9525" marB="0" anchor="ctr"/>
                </a:tc>
                <a:tc>
                  <a:txBody>
                    <a:bodyPr/>
                    <a:lstStyle/>
                    <a:p>
                      <a:pPr algn="ctr" fontAlgn="b"/>
                      <a:r>
                        <a:rPr lang="en-US" sz="1200" u="none" strike="noStrike">
                          <a:effectLst/>
                        </a:rPr>
                        <a:t>Priority</a:t>
                      </a:r>
                      <a:endParaRPr lang="en-US" sz="1200" b="1" i="0" u="none" strike="noStrike">
                        <a:solidFill>
                          <a:schemeClr val="tx1"/>
                        </a:solidFill>
                        <a:effectLst/>
                        <a:latin typeface="Gill Sans" panose="020B0604020202020204" charset="0"/>
                      </a:endParaRPr>
                    </a:p>
                  </a:txBody>
                  <a:tcPr marL="9525" marR="9525" marT="9525" marB="0" anchor="ctr"/>
                </a:tc>
                <a:tc>
                  <a:txBody>
                    <a:bodyPr/>
                    <a:lstStyle/>
                    <a:p>
                      <a:pPr algn="ctr" fontAlgn="b"/>
                      <a:r>
                        <a:rPr lang="en-US" sz="1200" u="none" strike="noStrike">
                          <a:effectLst/>
                        </a:rPr>
                        <a:t>Status</a:t>
                      </a:r>
                      <a:endParaRPr lang="en-US" sz="1200" b="1" i="0" u="none" strike="noStrike">
                        <a:solidFill>
                          <a:schemeClr val="tx1"/>
                        </a:solidFill>
                        <a:effectLst/>
                        <a:latin typeface="Gill Sans" panose="020B0604020202020204" charset="0"/>
                      </a:endParaRPr>
                    </a:p>
                  </a:txBody>
                  <a:tcPr marL="9525" marR="9525" marT="9525" marB="0" anchor="ctr"/>
                </a:tc>
                <a:tc>
                  <a:txBody>
                    <a:bodyPr/>
                    <a:lstStyle/>
                    <a:p>
                      <a:pPr algn="ctr" fontAlgn="b"/>
                      <a:r>
                        <a:rPr lang="en-US" sz="1200" u="none" strike="noStrike" dirty="0">
                          <a:effectLst/>
                        </a:rPr>
                        <a:t>Story Points</a:t>
                      </a:r>
                      <a:endParaRPr lang="en-US" sz="1200" b="1" i="0" u="none" strike="noStrike" dirty="0">
                        <a:solidFill>
                          <a:schemeClr val="tx1"/>
                        </a:solidFill>
                        <a:effectLst/>
                        <a:latin typeface="Gill Sans" panose="020B0604020202020204" charset="0"/>
                      </a:endParaRPr>
                    </a:p>
                  </a:txBody>
                  <a:tcPr marL="9525" marR="9525" marT="9525" marB="0" anchor="ctr"/>
                </a:tc>
                <a:extLst>
                  <a:ext uri="{0D108BD9-81ED-4DB2-BD59-A6C34878D82A}">
                    <a16:rowId xmlns:a16="http://schemas.microsoft.com/office/drawing/2014/main" val="3459724738"/>
                  </a:ext>
                </a:extLst>
              </a:tr>
              <a:tr h="428773">
                <a:tc>
                  <a:txBody>
                    <a:bodyPr/>
                    <a:lstStyle/>
                    <a:p>
                      <a:pPr algn="ctr" fontAlgn="ctr"/>
                      <a:r>
                        <a:rPr lang="en-US" sz="1200" u="none" strike="noStrike" dirty="0">
                          <a:effectLst/>
                        </a:rPr>
                        <a:t>Story</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2">
                            <a:extLst>
                              <a:ext uri="{A12FA001-AC4F-418D-AE19-62706E023703}">
                                <ahyp:hlinkClr xmlns:ahyp="http://schemas.microsoft.com/office/drawing/2018/hyperlinkcolor" val="tx"/>
                              </a:ext>
                            </a:extLst>
                          </a:hlinkClick>
                        </a:rPr>
                        <a:t>ONCC-56</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As a Guest User, I want to have an option to select C# programming language so that I can compile my code written in C# language</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Highest</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8</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61570489"/>
                  </a:ext>
                </a:extLst>
              </a:tr>
              <a:tr h="296815">
                <a:tc>
                  <a:txBody>
                    <a:bodyPr/>
                    <a:lstStyle/>
                    <a:p>
                      <a:pPr algn="ctr" fontAlgn="ctr"/>
                      <a:r>
                        <a:rPr lang="en-US" sz="1200" u="none" strike="noStrike" dirty="0">
                          <a:effectLst/>
                        </a:rPr>
                        <a:t>Task</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3">
                            <a:extLst>
                              <a:ext uri="{A12FA001-AC4F-418D-AE19-62706E023703}">
                                <ahyp:hlinkClr xmlns:ahyp="http://schemas.microsoft.com/office/drawing/2018/hyperlinkcolor" val="tx"/>
                              </a:ext>
                            </a:extLst>
                          </a:hlinkClick>
                        </a:rPr>
                        <a:t>ONCC-69</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Make Presentation slides for final Sprint</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High</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5993953"/>
                  </a:ext>
                </a:extLst>
              </a:tr>
              <a:tr h="296815">
                <a:tc>
                  <a:txBody>
                    <a:bodyPr/>
                    <a:lstStyle/>
                    <a:p>
                      <a:pPr algn="ctr" fontAlgn="ctr"/>
                      <a:r>
                        <a:rPr lang="en-US" sz="1200" u="none" strike="noStrike" dirty="0">
                          <a:effectLst/>
                        </a:rPr>
                        <a:t>Task</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4">
                            <a:extLst>
                              <a:ext uri="{A12FA001-AC4F-418D-AE19-62706E023703}">
                                <ahyp:hlinkClr xmlns:ahyp="http://schemas.microsoft.com/office/drawing/2018/hyperlinkcolor" val="tx"/>
                              </a:ext>
                            </a:extLst>
                          </a:hlinkClick>
                        </a:rPr>
                        <a:t>ONCC-68</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Update GitHub Wiki Page for all Final Sprint</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High</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Done</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93110326"/>
                  </a:ext>
                </a:extLst>
              </a:tr>
              <a:tr h="383210">
                <a:tc>
                  <a:txBody>
                    <a:bodyPr/>
                    <a:lstStyle/>
                    <a:p>
                      <a:pPr algn="ctr" fontAlgn="ctr"/>
                      <a:r>
                        <a:rPr lang="en-US" sz="1200" u="none" strike="noStrike" dirty="0">
                          <a:effectLst/>
                        </a:rPr>
                        <a:t>Story</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5">
                            <a:extLst>
                              <a:ext uri="{A12FA001-AC4F-418D-AE19-62706E023703}">
                                <ahyp:hlinkClr xmlns:ahyp="http://schemas.microsoft.com/office/drawing/2018/hyperlinkcolor" val="tx"/>
                              </a:ext>
                            </a:extLst>
                          </a:hlinkClick>
                        </a:rPr>
                        <a:t>ONCC-65</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As a New/Existing User, I want to access my compiler on web so that I don’t have to download all IDEs on the local machine</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High</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11561414"/>
                  </a:ext>
                </a:extLst>
              </a:tr>
              <a:tr h="428773">
                <a:tc>
                  <a:txBody>
                    <a:bodyPr/>
                    <a:lstStyle/>
                    <a:p>
                      <a:pPr algn="ctr" fontAlgn="ctr"/>
                      <a:r>
                        <a:rPr lang="en-US" sz="1200" u="none" strike="noStrike" dirty="0">
                          <a:effectLst/>
                        </a:rPr>
                        <a:t>Story</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6">
                            <a:extLst>
                              <a:ext uri="{A12FA001-AC4F-418D-AE19-62706E023703}">
                                <ahyp:hlinkClr xmlns:ahyp="http://schemas.microsoft.com/office/drawing/2018/hyperlinkcolor" val="tx"/>
                              </a:ext>
                            </a:extLst>
                          </a:hlinkClick>
                        </a:rPr>
                        <a:t>ONCC-64</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As a New/Existing User I want the website to be more user-friendly so that I can easily access the compiler</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High</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2</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95312778"/>
                  </a:ext>
                </a:extLst>
              </a:tr>
              <a:tr h="296815">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7">
                            <a:extLst>
                              <a:ext uri="{A12FA001-AC4F-418D-AE19-62706E023703}">
                                <ahyp:hlinkClr xmlns:ahyp="http://schemas.microsoft.com/office/drawing/2018/hyperlinkcolor" val="tx"/>
                              </a:ext>
                            </a:extLst>
                          </a:hlinkClick>
                        </a:rPr>
                        <a:t>ONCC-67</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Update technical paper for final sprint</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665171087"/>
                  </a:ext>
                </a:extLst>
              </a:tr>
              <a:tr h="296815">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8">
                            <a:extLst>
                              <a:ext uri="{A12FA001-AC4F-418D-AE19-62706E023703}">
                                <ahyp:hlinkClr xmlns:ahyp="http://schemas.microsoft.com/office/drawing/2018/hyperlinkcolor" val="tx"/>
                              </a:ext>
                            </a:extLst>
                          </a:hlinkClick>
                        </a:rPr>
                        <a:t>ONCC-66</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Reorganize all the previous sprint documents</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50420036"/>
                  </a:ext>
                </a:extLst>
              </a:tr>
              <a:tr h="383210">
                <a:tc>
                  <a:txBody>
                    <a:bodyPr/>
                    <a:lstStyle/>
                    <a:p>
                      <a:pPr algn="ctr" fontAlgn="ctr"/>
                      <a:r>
                        <a:rPr lang="en-US" sz="1200" u="none" strike="noStrike">
                          <a:effectLst/>
                        </a:rPr>
                        <a:t>Bug</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9">
                            <a:extLst>
                              <a:ext uri="{A12FA001-AC4F-418D-AE19-62706E023703}">
                                <ahyp:hlinkClr xmlns:ahyp="http://schemas.microsoft.com/office/drawing/2018/hyperlinkcolor" val="tx"/>
                              </a:ext>
                            </a:extLst>
                          </a:hlinkClick>
                        </a:rPr>
                        <a:t>ONCC-61</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Layout of the HTML page is disrupted after embedding compiler module in flask web application</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93814364"/>
                  </a:ext>
                </a:extLst>
              </a:tr>
              <a:tr h="296815">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0">
                            <a:extLst>
                              <a:ext uri="{A12FA001-AC4F-418D-AE19-62706E023703}">
                                <ahyp:hlinkClr xmlns:ahyp="http://schemas.microsoft.com/office/drawing/2018/hyperlinkcolor" val="tx"/>
                              </a:ext>
                            </a:extLst>
                          </a:hlinkClick>
                        </a:rPr>
                        <a:t>ONCC-60</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Merging the C# language compiler module with Flask web application</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77440372"/>
                  </a:ext>
                </a:extLst>
              </a:tr>
              <a:tr h="296815">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1">
                            <a:extLst>
                              <a:ext uri="{A12FA001-AC4F-418D-AE19-62706E023703}">
                                <ahyp:hlinkClr xmlns:ahyp="http://schemas.microsoft.com/office/drawing/2018/hyperlinkcolor" val="tx"/>
                              </a:ext>
                            </a:extLst>
                          </a:hlinkClick>
                        </a:rPr>
                        <a:t>ONCC-59</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Make a module to take pre-defined input from user for C# language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60145145"/>
                  </a:ext>
                </a:extLst>
              </a:tr>
              <a:tr h="296815">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2">
                            <a:extLst>
                              <a:ext uri="{A12FA001-AC4F-418D-AE19-62706E023703}">
                                <ahyp:hlinkClr xmlns:ahyp="http://schemas.microsoft.com/office/drawing/2018/hyperlinkcolor" val="tx"/>
                              </a:ext>
                            </a:extLst>
                          </a:hlinkClick>
                        </a:rPr>
                        <a:t>ONCC-58</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Get the reference of the C# compiler using python pre-processing module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75927503"/>
                  </a:ext>
                </a:extLst>
              </a:tr>
              <a:tr h="220309">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3">
                            <a:extLst>
                              <a:ext uri="{A12FA001-AC4F-418D-AE19-62706E023703}">
                                <ahyp:hlinkClr xmlns:ahyp="http://schemas.microsoft.com/office/drawing/2018/hyperlinkcolor" val="tx"/>
                              </a:ext>
                            </a:extLst>
                          </a:hlinkClick>
                        </a:rPr>
                        <a:t>ONCC-57</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Installation of C# compiler module on system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89257862"/>
                  </a:ext>
                </a:extLst>
              </a:tr>
              <a:tr h="220309">
                <a:tc>
                  <a:txBody>
                    <a:bodyPr/>
                    <a:lstStyle/>
                    <a:p>
                      <a:pPr algn="ctr" fontAlgn="ctr"/>
                      <a:r>
                        <a:rPr lang="en-US" sz="1200" u="none" strike="noStrike">
                          <a:effectLst/>
                        </a:rPr>
                        <a:t>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4">
                            <a:extLst>
                              <a:ext uri="{A12FA001-AC4F-418D-AE19-62706E023703}">
                                <ahyp:hlinkClr xmlns:ahyp="http://schemas.microsoft.com/office/drawing/2018/hyperlinkcolor" val="tx"/>
                              </a:ext>
                            </a:extLst>
                          </a:hlinkClick>
                        </a:rPr>
                        <a:t>ONCC-50</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Implementing AWS services i.e., Boto3, AWS </a:t>
                      </a:r>
                      <a:r>
                        <a:rPr lang="en-US" sz="1200" u="none" strike="noStrike" dirty="0" err="1">
                          <a:effectLst/>
                        </a:rPr>
                        <a:t>authy</a:t>
                      </a:r>
                      <a:r>
                        <a:rPr lang="en-US" sz="1200" u="none" strike="noStrike" dirty="0">
                          <a:effectLst/>
                        </a:rPr>
                        <a:t> in Compiler</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22495944"/>
                  </a:ext>
                </a:extLst>
              </a:tr>
              <a:tr h="220309">
                <a:tc>
                  <a:txBody>
                    <a:bodyPr/>
                    <a:lstStyle/>
                    <a:p>
                      <a:pPr algn="ctr" fontAlgn="ctr"/>
                      <a:r>
                        <a:rPr lang="en-US" sz="1200" u="none" strike="noStrike" dirty="0">
                          <a:effectLst/>
                        </a:rPr>
                        <a:t>Task</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5">
                            <a:extLst>
                              <a:ext uri="{A12FA001-AC4F-418D-AE19-62706E023703}">
                                <ahyp:hlinkClr xmlns:ahyp="http://schemas.microsoft.com/office/drawing/2018/hyperlinkcolor" val="tx"/>
                              </a:ext>
                            </a:extLst>
                          </a:hlinkClick>
                        </a:rPr>
                        <a:t>ONCC-42</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Create a LogDB to store logged in user sessions</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82313192"/>
                  </a:ext>
                </a:extLst>
              </a:tr>
              <a:tr h="383210">
                <a:tc>
                  <a:txBody>
                    <a:bodyPr/>
                    <a:lstStyle/>
                    <a:p>
                      <a:pPr algn="ctr" fontAlgn="ctr"/>
                      <a:r>
                        <a:rPr lang="en-US" sz="1200" u="none" strike="noStrike" dirty="0">
                          <a:effectLst/>
                        </a:rPr>
                        <a:t>Story</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dirty="0">
                          <a:effectLst/>
                          <a:hlinkClick r:id="rId16">
                            <a:extLst>
                              <a:ext uri="{A12FA001-AC4F-418D-AE19-62706E023703}">
                                <ahyp:hlinkClr xmlns:ahyp="http://schemas.microsoft.com/office/drawing/2018/hyperlinkcolor" val="tx"/>
                              </a:ext>
                            </a:extLst>
                          </a:hlinkClick>
                        </a:rPr>
                        <a:t>ONCC-41</a:t>
                      </a:r>
                      <a:endParaRPr lang="en-US" sz="1200" b="0" i="0" u="sng" strike="noStrike" dirty="0">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dirty="0">
                          <a:effectLst/>
                        </a:rPr>
                        <a:t>As a New/Existing User, I want to have an ability to select New option so that I can create New program </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Medium</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1</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54379367"/>
                  </a:ext>
                </a:extLst>
              </a:tr>
              <a:tr h="220309">
                <a:tc>
                  <a:txBody>
                    <a:bodyPr/>
                    <a:lstStyle/>
                    <a:p>
                      <a:pPr algn="ctr" fontAlgn="ctr"/>
                      <a:r>
                        <a:rPr lang="en-US" sz="1200" u="none" strike="noStrike" dirty="0">
                          <a:effectLst/>
                        </a:rPr>
                        <a:t>Task</a:t>
                      </a:r>
                      <a:endParaRPr lang="en-US" sz="1200" b="0" i="0" u="none" strike="noStrike" dirty="0">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sng" strike="noStrike">
                          <a:effectLst/>
                          <a:hlinkClick r:id="rId17">
                            <a:extLst>
                              <a:ext uri="{A12FA001-AC4F-418D-AE19-62706E023703}">
                                <ahyp:hlinkClr xmlns:ahyp="http://schemas.microsoft.com/office/drawing/2018/hyperlinkcolor" val="tx"/>
                              </a:ext>
                            </a:extLst>
                          </a:hlinkClick>
                        </a:rPr>
                        <a:t>ONCC-47</a:t>
                      </a:r>
                      <a:endParaRPr lang="en-US" sz="1200" b="0" i="0" u="sng" strike="noStrike">
                        <a:solidFill>
                          <a:schemeClr val="tx1"/>
                        </a:solidFill>
                        <a:effectLst/>
                        <a:latin typeface="Calibri" panose="020F0502020204030204" pitchFamily="34" charset="0"/>
                      </a:endParaRPr>
                    </a:p>
                  </a:txBody>
                  <a:tcPr marL="9525" marR="9525" marT="9525" marB="0" anchor="ctr"/>
                </a:tc>
                <a:tc>
                  <a:txBody>
                    <a:bodyPr/>
                    <a:lstStyle/>
                    <a:p>
                      <a:pPr algn="l" fontAlgn="ctr"/>
                      <a:r>
                        <a:rPr lang="en-US" sz="1200" u="none" strike="noStrike">
                          <a:effectLst/>
                        </a:rPr>
                        <a:t>Plan how to prioritize the severity level of the issues, feedback or task.</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Low</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a:effectLst/>
                        </a:rPr>
                        <a:t>Done</a:t>
                      </a:r>
                      <a:endParaRPr lang="en-US" sz="1200" b="0" i="0" u="none" strike="noStrike">
                        <a:solidFill>
                          <a:schemeClr val="tx1"/>
                        </a:solidFill>
                        <a:effectLst/>
                        <a:latin typeface="Calibri" panose="020F0502020204030204" pitchFamily="34" charset="0"/>
                      </a:endParaRPr>
                    </a:p>
                  </a:txBody>
                  <a:tcPr marL="9525" marR="9525" marT="9525" marB="0" anchor="ctr"/>
                </a:tc>
                <a:tc>
                  <a:txBody>
                    <a:bodyPr/>
                    <a:lstStyle/>
                    <a:p>
                      <a:pPr algn="ctr" fontAlgn="ctr"/>
                      <a:r>
                        <a:rPr lang="en-US" sz="1200" u="none" strike="noStrike" dirty="0">
                          <a:effectLst/>
                        </a:rPr>
                        <a:t>N/A</a:t>
                      </a:r>
                      <a:endParaRPr lang="en-US" sz="1200" b="0" i="0" u="none" strike="noStrike" dirty="0">
                        <a:solidFill>
                          <a:schemeClr val="tx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70107837"/>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8 Report</a:t>
            </a:r>
          </a:p>
        </p:txBody>
      </p:sp>
    </p:spTree>
    <p:extLst>
      <p:ext uri="{BB962C8B-B14F-4D97-AF65-F5344CB8AC3E}">
        <p14:creationId xmlns:p14="http://schemas.microsoft.com/office/powerpoint/2010/main" val="777978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065E185-EC6A-4F06-BEDE-1524B8208DF1}"/>
              </a:ext>
            </a:extLst>
          </p:cNvPr>
          <p:cNvGraphicFramePr>
            <a:graphicFrameLocks noGrp="1"/>
          </p:cNvGraphicFramePr>
          <p:nvPr>
            <p:extLst>
              <p:ext uri="{D42A27DB-BD31-4B8C-83A1-F6EECF244321}">
                <p14:modId xmlns:p14="http://schemas.microsoft.com/office/powerpoint/2010/main" val="1180194266"/>
              </p:ext>
            </p:extLst>
          </p:nvPr>
        </p:nvGraphicFramePr>
        <p:xfrm>
          <a:off x="499054" y="1275636"/>
          <a:ext cx="11101135" cy="5227012"/>
        </p:xfrm>
        <a:graphic>
          <a:graphicData uri="http://schemas.openxmlformats.org/drawingml/2006/table">
            <a:tbl>
              <a:tblPr firstRow="1">
                <a:tableStyleId>{284E427A-3D55-4303-BF80-6455036E1DE7}</a:tableStyleId>
              </a:tblPr>
              <a:tblGrid>
                <a:gridCol w="1081842">
                  <a:extLst>
                    <a:ext uri="{9D8B030D-6E8A-4147-A177-3AD203B41FA5}">
                      <a16:colId xmlns:a16="http://schemas.microsoft.com/office/drawing/2014/main" val="2625929995"/>
                    </a:ext>
                  </a:extLst>
                </a:gridCol>
                <a:gridCol w="3753104">
                  <a:extLst>
                    <a:ext uri="{9D8B030D-6E8A-4147-A177-3AD203B41FA5}">
                      <a16:colId xmlns:a16="http://schemas.microsoft.com/office/drawing/2014/main" val="2785651896"/>
                    </a:ext>
                  </a:extLst>
                </a:gridCol>
                <a:gridCol w="4457700">
                  <a:extLst>
                    <a:ext uri="{9D8B030D-6E8A-4147-A177-3AD203B41FA5}">
                      <a16:colId xmlns:a16="http://schemas.microsoft.com/office/drawing/2014/main" val="1553352370"/>
                    </a:ext>
                  </a:extLst>
                </a:gridCol>
                <a:gridCol w="927100">
                  <a:extLst>
                    <a:ext uri="{9D8B030D-6E8A-4147-A177-3AD203B41FA5}">
                      <a16:colId xmlns:a16="http://schemas.microsoft.com/office/drawing/2014/main" val="788615546"/>
                    </a:ext>
                  </a:extLst>
                </a:gridCol>
                <a:gridCol w="881389">
                  <a:extLst>
                    <a:ext uri="{9D8B030D-6E8A-4147-A177-3AD203B41FA5}">
                      <a16:colId xmlns:a16="http://schemas.microsoft.com/office/drawing/2014/main" val="3368551282"/>
                    </a:ext>
                  </a:extLst>
                </a:gridCol>
              </a:tblGrid>
              <a:tr h="360783">
                <a:tc>
                  <a:txBody>
                    <a:bodyPr/>
                    <a:lstStyle/>
                    <a:p>
                      <a:pPr algn="ctr" fontAlgn="b"/>
                      <a:r>
                        <a:rPr lang="en-US" sz="1200" u="none" strike="noStrike" dirty="0">
                          <a:effectLst/>
                        </a:rPr>
                        <a:t>ID</a:t>
                      </a:r>
                      <a:endParaRPr lang="en-US" sz="12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User Story</a:t>
                      </a:r>
                      <a:endParaRPr lang="en-US" sz="12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Acceptance Criteria</a:t>
                      </a:r>
                      <a:endParaRPr lang="en-US" sz="12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Story Priority</a:t>
                      </a:r>
                      <a:endParaRPr lang="en-US" sz="1200" b="1"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Story Points</a:t>
                      </a:r>
                      <a:endParaRPr lang="en-US" sz="1200" b="1"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030520714"/>
                  </a:ext>
                </a:extLst>
              </a:tr>
              <a:tr h="1917782">
                <a:tc>
                  <a:txBody>
                    <a:bodyPr/>
                    <a:lstStyle/>
                    <a:p>
                      <a:pPr algn="ctr" fontAlgn="b"/>
                      <a:r>
                        <a:rPr lang="en-US" sz="1200" u="sng" strike="noStrike" dirty="0">
                          <a:effectLst/>
                        </a:rPr>
                        <a:t>ONCC-56</a:t>
                      </a:r>
                      <a:endParaRPr lang="en-US" sz="1200" b="0" i="0" u="sng" strike="noStrike" dirty="0">
                        <a:solidFill>
                          <a:srgbClr val="1265BE"/>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As a Guest User, I want to have an option to select C# programming language so that I can compile my code written in C# language</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200" u="none" strike="noStrike" dirty="0">
                          <a:effectLst/>
                        </a:rPr>
                        <a:t>Given that the Guest User is on the Home Page, when the user select the option for C# programming language from drop-down menu, then the user will be able to write and compile code in C# language. </a:t>
                      </a:r>
                    </a:p>
                    <a:p>
                      <a:pPr algn="l" fontAlgn="b"/>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Highest</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8</a:t>
                      </a:r>
                      <a:endParaRPr lang="en-US" sz="12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1891137046"/>
                  </a:ext>
                </a:extLst>
              </a:tr>
              <a:tr h="1016474">
                <a:tc>
                  <a:txBody>
                    <a:bodyPr/>
                    <a:lstStyle/>
                    <a:p>
                      <a:pPr algn="ctr" fontAlgn="b"/>
                      <a:r>
                        <a:rPr lang="en-US" sz="1200" u="sng" strike="noStrike" dirty="0">
                          <a:effectLst/>
                        </a:rPr>
                        <a:t>ONCC-65</a:t>
                      </a:r>
                      <a:endParaRPr lang="en-US" sz="1200" b="0" i="0" u="sng" strike="noStrike" dirty="0">
                        <a:solidFill>
                          <a:srgbClr val="1265BE"/>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As a New/Existing User, I want to access my compiler on web so that I don’t have to download all IDEs on the local machine</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Given that the New/Existing User wants to write programs in multiple languages and get the desired output without having downloaded multiple IDEs then the user can access the online compiler over the website.</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High</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2</a:t>
                      </a:r>
                      <a:endParaRPr lang="en-US" sz="12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2449588175"/>
                  </a:ext>
                </a:extLst>
              </a:tr>
              <a:tr h="998154">
                <a:tc>
                  <a:txBody>
                    <a:bodyPr/>
                    <a:lstStyle/>
                    <a:p>
                      <a:pPr algn="ctr" fontAlgn="b"/>
                      <a:r>
                        <a:rPr lang="en-US" sz="1200" u="sng" strike="noStrike" dirty="0">
                          <a:effectLst/>
                        </a:rPr>
                        <a:t>ONCC-64</a:t>
                      </a:r>
                      <a:endParaRPr lang="en-US" sz="1200" b="0" i="0" u="sng" strike="noStrike" dirty="0">
                        <a:solidFill>
                          <a:srgbClr val="1265BE"/>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As a New/Existing User, I want the website to be more user-friendly so that I can easily access the compiler</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Given that the New/Existing User wants to easily access the website then the User can use it properly by having it at their fingertips.</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High</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2</a:t>
                      </a:r>
                      <a:endParaRPr lang="en-US" sz="12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3557934673"/>
                  </a:ext>
                </a:extLst>
              </a:tr>
              <a:tr h="919777">
                <a:tc>
                  <a:txBody>
                    <a:bodyPr/>
                    <a:lstStyle/>
                    <a:p>
                      <a:pPr algn="ctr" fontAlgn="b"/>
                      <a:r>
                        <a:rPr lang="en-US" sz="1200" u="sng" strike="noStrike" dirty="0">
                          <a:effectLst/>
                        </a:rPr>
                        <a:t>ONCC-41</a:t>
                      </a:r>
                      <a:endParaRPr lang="en-US" sz="1200" b="0" i="0" u="sng" strike="noStrike" dirty="0">
                        <a:solidFill>
                          <a:srgbClr val="1265BE"/>
                        </a:solidFill>
                        <a:effectLst/>
                        <a:latin typeface="Gill Sans" panose="020B0604020202020204" charset="0"/>
                      </a:endParaRPr>
                    </a:p>
                  </a:txBody>
                  <a:tcPr marL="9065" marR="9065" marT="9065" marB="0" anchor="ctr"/>
                </a:tc>
                <a:tc>
                  <a:txBody>
                    <a:bodyPr/>
                    <a:lstStyle/>
                    <a:p>
                      <a:pPr algn="l" fontAlgn="b"/>
                      <a:r>
                        <a:rPr lang="en-US" sz="1200" u="none" strike="noStrike" dirty="0">
                          <a:effectLst/>
                        </a:rPr>
                        <a:t>As a New/Existing User, I want to have an ability to select New option so that I can create New program</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200" u="none" strike="noStrike" dirty="0">
                          <a:effectLst/>
                        </a:rPr>
                        <a:t>Given that the New/Existing User is on the Home Page, the user will be able to create New Program after clicking on “New” button.</a:t>
                      </a:r>
                    </a:p>
                    <a:p>
                      <a:pPr algn="l" fontAlgn="b"/>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Medium</a:t>
                      </a:r>
                      <a:endParaRPr lang="en-US" sz="1200" b="0" i="0" u="none" strike="noStrike" dirty="0">
                        <a:solidFill>
                          <a:srgbClr val="000000"/>
                        </a:solidFill>
                        <a:effectLst/>
                        <a:latin typeface="Gill Sans" panose="020B0604020202020204" charset="0"/>
                      </a:endParaRPr>
                    </a:p>
                  </a:txBody>
                  <a:tcPr marL="9065" marR="9065" marT="9065" marB="0" anchor="ctr"/>
                </a:tc>
                <a:tc>
                  <a:txBody>
                    <a:bodyPr/>
                    <a:lstStyle/>
                    <a:p>
                      <a:pPr algn="ctr" fontAlgn="b"/>
                      <a:r>
                        <a:rPr lang="en-US" sz="1200" u="none" strike="noStrike" dirty="0">
                          <a:effectLst/>
                        </a:rPr>
                        <a:t>1</a:t>
                      </a:r>
                      <a:endParaRPr lang="en-US" sz="1200" b="0" i="0" u="none" strike="noStrike" dirty="0">
                        <a:solidFill>
                          <a:srgbClr val="000000"/>
                        </a:solidFill>
                        <a:effectLst/>
                        <a:latin typeface="Gill Sans" panose="020B0604020202020204" charset="0"/>
                      </a:endParaRPr>
                    </a:p>
                  </a:txBody>
                  <a:tcPr marL="9065" marR="9065" marT="9065" marB="0" anchor="ctr"/>
                </a:tc>
                <a:extLst>
                  <a:ext uri="{0D108BD9-81ED-4DB2-BD59-A6C34878D82A}">
                    <a16:rowId xmlns:a16="http://schemas.microsoft.com/office/drawing/2014/main" val="1752815749"/>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Committed and Completed Artifacts</a:t>
            </a:r>
          </a:p>
        </p:txBody>
      </p:sp>
    </p:spTree>
    <p:extLst>
      <p:ext uri="{BB962C8B-B14F-4D97-AF65-F5344CB8AC3E}">
        <p14:creationId xmlns:p14="http://schemas.microsoft.com/office/powerpoint/2010/main" val="2639082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7D0650C-8E3E-42A1-AB2A-7E364976ABA3}"/>
              </a:ext>
            </a:extLst>
          </p:cNvPr>
          <p:cNvGraphicFramePr>
            <a:graphicFrameLocks noGrp="1"/>
          </p:cNvGraphicFramePr>
          <p:nvPr>
            <p:extLst>
              <p:ext uri="{D42A27DB-BD31-4B8C-83A1-F6EECF244321}">
                <p14:modId xmlns:p14="http://schemas.microsoft.com/office/powerpoint/2010/main" val="1085825902"/>
              </p:ext>
            </p:extLst>
          </p:nvPr>
        </p:nvGraphicFramePr>
        <p:xfrm>
          <a:off x="499146" y="1275636"/>
          <a:ext cx="11101134" cy="5212971"/>
        </p:xfrm>
        <a:graphic>
          <a:graphicData uri="http://schemas.openxmlformats.org/drawingml/2006/table">
            <a:tbl>
              <a:tblPr firstRow="1">
                <a:tableStyleId>{284E427A-3D55-4303-BF80-6455036E1DE7}</a:tableStyleId>
              </a:tblPr>
              <a:tblGrid>
                <a:gridCol w="762870">
                  <a:extLst>
                    <a:ext uri="{9D8B030D-6E8A-4147-A177-3AD203B41FA5}">
                      <a16:colId xmlns:a16="http://schemas.microsoft.com/office/drawing/2014/main" val="1971771603"/>
                    </a:ext>
                  </a:extLst>
                </a:gridCol>
                <a:gridCol w="745399">
                  <a:extLst>
                    <a:ext uri="{9D8B030D-6E8A-4147-A177-3AD203B41FA5}">
                      <a16:colId xmlns:a16="http://schemas.microsoft.com/office/drawing/2014/main" val="2827102794"/>
                    </a:ext>
                  </a:extLst>
                </a:gridCol>
                <a:gridCol w="362892">
                  <a:extLst>
                    <a:ext uri="{9D8B030D-6E8A-4147-A177-3AD203B41FA5}">
                      <a16:colId xmlns:a16="http://schemas.microsoft.com/office/drawing/2014/main" val="157897028"/>
                    </a:ext>
                  </a:extLst>
                </a:gridCol>
                <a:gridCol w="2363703">
                  <a:extLst>
                    <a:ext uri="{9D8B030D-6E8A-4147-A177-3AD203B41FA5}">
                      <a16:colId xmlns:a16="http://schemas.microsoft.com/office/drawing/2014/main" val="2859003968"/>
                    </a:ext>
                  </a:extLst>
                </a:gridCol>
                <a:gridCol w="2259003">
                  <a:extLst>
                    <a:ext uri="{9D8B030D-6E8A-4147-A177-3AD203B41FA5}">
                      <a16:colId xmlns:a16="http://schemas.microsoft.com/office/drawing/2014/main" val="1568414734"/>
                    </a:ext>
                  </a:extLst>
                </a:gridCol>
                <a:gridCol w="2143360">
                  <a:extLst>
                    <a:ext uri="{9D8B030D-6E8A-4147-A177-3AD203B41FA5}">
                      <a16:colId xmlns:a16="http://schemas.microsoft.com/office/drawing/2014/main" val="571321230"/>
                    </a:ext>
                  </a:extLst>
                </a:gridCol>
                <a:gridCol w="2143360">
                  <a:extLst>
                    <a:ext uri="{9D8B030D-6E8A-4147-A177-3AD203B41FA5}">
                      <a16:colId xmlns:a16="http://schemas.microsoft.com/office/drawing/2014/main" val="1134463780"/>
                    </a:ext>
                  </a:extLst>
                </a:gridCol>
                <a:gridCol w="320547">
                  <a:extLst>
                    <a:ext uri="{9D8B030D-6E8A-4147-A177-3AD203B41FA5}">
                      <a16:colId xmlns:a16="http://schemas.microsoft.com/office/drawing/2014/main" val="2716574798"/>
                    </a:ext>
                  </a:extLst>
                </a:gridCol>
              </a:tblGrid>
              <a:tr h="286639">
                <a:tc>
                  <a:txBody>
                    <a:bodyPr/>
                    <a:lstStyle/>
                    <a:p>
                      <a:pPr algn="ctr" rtl="0" fontAlgn="ctr"/>
                      <a:r>
                        <a:rPr lang="en-US" sz="900" u="none" strike="noStrike">
                          <a:effectLst/>
                        </a:rPr>
                        <a:t>Test Cases for</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Story ID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Steps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Test Cases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Test Data</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Expected Results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Actual Results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Status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2457744004"/>
                  </a:ext>
                </a:extLst>
              </a:tr>
              <a:tr h="360364">
                <a:tc rowSpan="8">
                  <a:txBody>
                    <a:bodyPr/>
                    <a:lstStyle/>
                    <a:p>
                      <a:pPr algn="ctr" rtl="0" fontAlgn="ctr"/>
                      <a:r>
                        <a:rPr lang="en-US" sz="900" u="none" strike="noStrike">
                          <a:effectLst/>
                        </a:rPr>
                        <a:t>Compiler</a:t>
                      </a:r>
                      <a:endParaRPr lang="en-US" sz="900" b="0" i="0" u="none" strike="noStrike">
                        <a:solidFill>
                          <a:srgbClr val="000000"/>
                        </a:solidFill>
                        <a:effectLst/>
                        <a:latin typeface="Gill Sans"/>
                      </a:endParaRPr>
                    </a:p>
                  </a:txBody>
                  <a:tcPr marL="5600" marR="5600" marT="5600" marB="0" anchor="ctr"/>
                </a:tc>
                <a:tc rowSpan="8">
                  <a:txBody>
                    <a:bodyPr/>
                    <a:lstStyle/>
                    <a:p>
                      <a:pPr algn="ctr" rtl="0" fontAlgn="ctr"/>
                      <a:r>
                        <a:rPr lang="en-US" sz="900" u="none" strike="noStrike">
                          <a:effectLst/>
                          <a:hlinkClick r:id="rId2"/>
                        </a:rPr>
                        <a:t>ONCC 56</a:t>
                      </a:r>
                      <a:endParaRPr lang="en-US" sz="900" b="0" i="0" u="none" strike="noStrike">
                        <a:solidFill>
                          <a:srgbClr val="000000"/>
                        </a:solidFill>
                        <a:effectLst/>
                        <a:latin typeface="Gill Sans"/>
                      </a:endParaRPr>
                    </a:p>
                  </a:txBody>
                  <a:tcPr marL="5600" marR="5600" marT="5600" marB="0" anchor="ctr"/>
                </a:tc>
                <a:tc rowSpan="2">
                  <a:txBody>
                    <a:bodyPr/>
                    <a:lstStyle/>
                    <a:p>
                      <a:pPr algn="ctr" rtl="0" fontAlgn="ctr"/>
                      <a:r>
                        <a:rPr lang="en-US" sz="900" u="none" strike="noStrike">
                          <a:effectLst/>
                        </a:rPr>
                        <a:t>1</a:t>
                      </a:r>
                      <a:endParaRPr lang="en-US" sz="900" b="0" i="0" u="none" strike="noStrike">
                        <a:solidFill>
                          <a:srgbClr val="000000"/>
                        </a:solidFill>
                        <a:effectLst/>
                        <a:latin typeface="Gill Sans"/>
                      </a:endParaRPr>
                    </a:p>
                  </a:txBody>
                  <a:tcPr marL="5600" marR="5600" marT="5600" marB="0" anchor="ctr"/>
                </a:tc>
                <a:tc rowSpan="2">
                  <a:txBody>
                    <a:bodyPr/>
                    <a:lstStyle/>
                    <a:p>
                      <a:pPr algn="ctr" rtl="0" fontAlgn="ctr"/>
                      <a:r>
                        <a:rPr lang="en-US" sz="900" u="none" strike="noStrike">
                          <a:effectLst/>
                        </a:rPr>
                        <a:t>Writing and compiling the code in C# language.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Enters the code in C# language and click on Run button</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Code should be compiled successfully and get the desired output or errors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Code should be compiled successfully and get the desired output or errors</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3560469933"/>
                  </a:ext>
                </a:extLst>
              </a:tr>
              <a:tr h="337841">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900" u="none" strike="noStrike">
                          <a:effectLst/>
                        </a:rPr>
                        <a:t>Enters the code in C# language and click on Run button</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Code is not successfully compiled and shows error</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Code Returns Appropriate Error in the error list</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816558740"/>
                  </a:ext>
                </a:extLst>
              </a:tr>
              <a:tr h="390394">
                <a:tc vMerge="1">
                  <a:txBody>
                    <a:bodyPr/>
                    <a:lstStyle/>
                    <a:p>
                      <a:endParaRPr lang="en-US"/>
                    </a:p>
                  </a:txBody>
                  <a:tcPr/>
                </a:tc>
                <a:tc vMerge="1">
                  <a:txBody>
                    <a:bodyPr/>
                    <a:lstStyle/>
                    <a:p>
                      <a:endParaRPr lang="en-US"/>
                    </a:p>
                  </a:txBody>
                  <a:tcPr/>
                </a:tc>
                <a:tc>
                  <a:txBody>
                    <a:bodyPr/>
                    <a:lstStyle/>
                    <a:p>
                      <a:pPr algn="ctr" rtl="0" fontAlgn="ctr"/>
                      <a:r>
                        <a:rPr lang="en-US" sz="900" u="none" strike="noStrike">
                          <a:effectLst/>
                        </a:rPr>
                        <a:t>2</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Compiling empty code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Click on Run button without writing code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Will show error for empty code in error field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Shows Empty Code message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1537902520"/>
                  </a:ext>
                </a:extLst>
              </a:tr>
              <a:tr h="286639">
                <a:tc vMerge="1">
                  <a:txBody>
                    <a:bodyPr/>
                    <a:lstStyle/>
                    <a:p>
                      <a:endParaRPr lang="en-US"/>
                    </a:p>
                  </a:txBody>
                  <a:tcPr/>
                </a:tc>
                <a:tc vMerge="1">
                  <a:txBody>
                    <a:bodyPr/>
                    <a:lstStyle/>
                    <a:p>
                      <a:endParaRPr lang="en-US"/>
                    </a:p>
                  </a:txBody>
                  <a:tcPr/>
                </a:tc>
                <a:tc rowSpan="3">
                  <a:txBody>
                    <a:bodyPr/>
                    <a:lstStyle/>
                    <a:p>
                      <a:pPr algn="ctr" rtl="0" fontAlgn="ctr"/>
                      <a:r>
                        <a:rPr lang="en-US" sz="900" u="none" strike="noStrike">
                          <a:effectLst/>
                        </a:rPr>
                        <a:t>3</a:t>
                      </a:r>
                      <a:endParaRPr lang="en-US" sz="900" b="0" i="0" u="none" strike="noStrike">
                        <a:solidFill>
                          <a:srgbClr val="000000"/>
                        </a:solidFill>
                        <a:effectLst/>
                        <a:latin typeface="Gill Sans"/>
                      </a:endParaRPr>
                    </a:p>
                  </a:txBody>
                  <a:tcPr marL="5600" marR="5600" marT="5600" marB="0" anchor="ctr"/>
                </a:tc>
                <a:tc rowSpan="3">
                  <a:txBody>
                    <a:bodyPr/>
                    <a:lstStyle/>
                    <a:p>
                      <a:pPr algn="ctr" rtl="0" fontAlgn="ctr"/>
                      <a:r>
                        <a:rPr lang="en-US" sz="900" u="none" strike="noStrike" dirty="0">
                          <a:effectLst/>
                        </a:rPr>
                        <a:t>Running test code in python pre-processing module</a:t>
                      </a:r>
                      <a:endParaRPr lang="en-US" sz="900" b="0" i="0" u="none" strike="noStrike" dirty="0">
                        <a:solidFill>
                          <a:srgbClr val="000000"/>
                        </a:solidFill>
                        <a:effectLst/>
                        <a:latin typeface="Gill Sans"/>
                      </a:endParaRPr>
                    </a:p>
                  </a:txBody>
                  <a:tcPr marL="5600" marR="5600" marT="5600" marB="0" anchor="ctr"/>
                </a:tc>
                <a:tc>
                  <a:txBody>
                    <a:bodyPr/>
                    <a:lstStyle/>
                    <a:p>
                      <a:pPr algn="ctr" rtl="0" fontAlgn="ctr"/>
                      <a:r>
                        <a:rPr lang="en-US" sz="900" u="none" strike="noStrike">
                          <a:effectLst/>
                        </a:rPr>
                        <a:t>Entering C# code in pre-processing module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Getting desired output in String variable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Got output in the String variable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4010973930"/>
                  </a:ext>
                </a:extLst>
              </a:tr>
              <a:tr h="36787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900" u="none" strike="noStrike" dirty="0">
                          <a:effectLst/>
                        </a:rPr>
                        <a:t>Entering C# code in pre-processing module</a:t>
                      </a:r>
                      <a:endParaRPr lang="en-US" sz="900" b="0" i="0" u="none" strike="noStrike" dirty="0">
                        <a:solidFill>
                          <a:srgbClr val="000000"/>
                        </a:solidFill>
                        <a:effectLst/>
                        <a:latin typeface="Gill Sans"/>
                      </a:endParaRPr>
                    </a:p>
                  </a:txBody>
                  <a:tcPr marL="5600" marR="5600" marT="5600" marB="0" anchor="ctr"/>
                </a:tc>
                <a:tc>
                  <a:txBody>
                    <a:bodyPr/>
                    <a:lstStyle/>
                    <a:p>
                      <a:pPr algn="ctr" rtl="0" fontAlgn="ctr"/>
                      <a:r>
                        <a:rPr lang="en-US" sz="900" u="none" strike="noStrike">
                          <a:effectLst/>
                        </a:rPr>
                        <a:t>Getting expected error in Error variable if code is wrong</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Got desired error in the Error variable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1398916218"/>
                  </a:ext>
                </a:extLst>
              </a:tr>
              <a:tr h="40541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900" u="none" strike="noStrike" dirty="0">
                          <a:effectLst/>
                        </a:rPr>
                        <a:t>Entering C# code in pre-processing module</a:t>
                      </a:r>
                      <a:endParaRPr lang="en-US" sz="900" b="0" i="0" u="none" strike="noStrike" dirty="0">
                        <a:solidFill>
                          <a:srgbClr val="000000"/>
                        </a:solidFill>
                        <a:effectLst/>
                        <a:latin typeface="Gill Sans"/>
                      </a:endParaRPr>
                    </a:p>
                  </a:txBody>
                  <a:tcPr marL="5600" marR="5600" marT="5600" marB="0" anchor="ctr"/>
                </a:tc>
                <a:tc>
                  <a:txBody>
                    <a:bodyPr/>
                    <a:lstStyle/>
                    <a:p>
                      <a:pPr algn="ctr" rtl="0" fontAlgn="ctr"/>
                      <a:r>
                        <a:rPr lang="en-US" sz="900" u="none" strike="noStrike">
                          <a:effectLst/>
                        </a:rPr>
                        <a:t>Entering Predefined Input for the code to compile with input</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Accepting input for written code and compiling with the input</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609885491"/>
                  </a:ext>
                </a:extLst>
              </a:tr>
              <a:tr h="480487">
                <a:tc vMerge="1">
                  <a:txBody>
                    <a:bodyPr/>
                    <a:lstStyle/>
                    <a:p>
                      <a:endParaRPr lang="en-US"/>
                    </a:p>
                  </a:txBody>
                  <a:tcPr/>
                </a:tc>
                <a:tc vMerge="1">
                  <a:txBody>
                    <a:bodyPr/>
                    <a:lstStyle/>
                    <a:p>
                      <a:endParaRPr lang="en-US"/>
                    </a:p>
                  </a:txBody>
                  <a:tcPr/>
                </a:tc>
                <a:tc rowSpan="2">
                  <a:txBody>
                    <a:bodyPr/>
                    <a:lstStyle/>
                    <a:p>
                      <a:pPr algn="ctr" rtl="0" fontAlgn="ctr"/>
                      <a:r>
                        <a:rPr lang="en-US" sz="900" u="none" strike="noStrike">
                          <a:effectLst/>
                        </a:rPr>
                        <a:t>4</a:t>
                      </a:r>
                      <a:endParaRPr lang="en-US" sz="900" b="0" i="0" u="none" strike="noStrike">
                        <a:solidFill>
                          <a:srgbClr val="000000"/>
                        </a:solidFill>
                        <a:effectLst/>
                        <a:latin typeface="Gill Sans"/>
                      </a:endParaRPr>
                    </a:p>
                  </a:txBody>
                  <a:tcPr marL="5600" marR="5600" marT="5600" marB="0" anchor="ctr"/>
                </a:tc>
                <a:tc rowSpan="2">
                  <a:txBody>
                    <a:bodyPr/>
                    <a:lstStyle/>
                    <a:p>
                      <a:pPr algn="ctr" rtl="0" fontAlgn="ctr"/>
                      <a:r>
                        <a:rPr lang="en-US" sz="900" u="none" strike="noStrike">
                          <a:effectLst/>
                        </a:rPr>
                        <a:t>Entering Predefined input</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Entering input in the input field for the compilation of code with input parameter</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Taking input from input field and adding it into the code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Predefined Input was taken from the code </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1624156052"/>
                  </a:ext>
                </a:extLst>
              </a:tr>
              <a:tr h="35285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900" u="none" strike="noStrike" dirty="0">
                          <a:effectLst/>
                        </a:rPr>
                        <a:t>Entering input in the input field for the compilation of code with input parameter</a:t>
                      </a:r>
                      <a:endParaRPr lang="en-US" sz="900" b="0" i="0" u="none" strike="noStrike" dirty="0">
                        <a:solidFill>
                          <a:srgbClr val="000000"/>
                        </a:solidFill>
                        <a:effectLst/>
                        <a:latin typeface="Gill Sans"/>
                      </a:endParaRPr>
                    </a:p>
                  </a:txBody>
                  <a:tcPr marL="5600" marR="5600" marT="5600" marB="0" anchor="ctr"/>
                </a:tc>
                <a:tc>
                  <a:txBody>
                    <a:bodyPr/>
                    <a:lstStyle/>
                    <a:p>
                      <a:pPr algn="ctr" rtl="0" fontAlgn="ctr"/>
                      <a:r>
                        <a:rPr lang="en-US" sz="900" u="none" strike="noStrike">
                          <a:effectLst/>
                        </a:rPr>
                        <a:t>Showing input missing when the field is empty when required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Input missing message displays if input is not entered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109518807"/>
                  </a:ext>
                </a:extLst>
              </a:tr>
              <a:tr h="525532">
                <a:tc rowSpan="2">
                  <a:txBody>
                    <a:bodyPr/>
                    <a:lstStyle/>
                    <a:p>
                      <a:pPr algn="ctr" rtl="0" fontAlgn="ctr"/>
                      <a:r>
                        <a:rPr lang="en-US" sz="900" u="none" strike="noStrike">
                          <a:effectLst/>
                        </a:rPr>
                        <a:t>Website</a:t>
                      </a:r>
                      <a:endParaRPr lang="en-US" sz="900" b="0" i="0" u="none" strike="noStrike">
                        <a:solidFill>
                          <a:srgbClr val="000000"/>
                        </a:solidFill>
                        <a:effectLst/>
                        <a:latin typeface="Gill Sans"/>
                      </a:endParaRPr>
                    </a:p>
                  </a:txBody>
                  <a:tcPr marL="5600" marR="5600" marT="5600" marB="0" anchor="ctr"/>
                </a:tc>
                <a:tc rowSpan="2">
                  <a:txBody>
                    <a:bodyPr/>
                    <a:lstStyle/>
                    <a:p>
                      <a:pPr algn="ctr" rtl="0" fontAlgn="ctr"/>
                      <a:r>
                        <a:rPr lang="en-US" sz="900" u="none" strike="noStrike">
                          <a:effectLst/>
                        </a:rPr>
                        <a:t>ONCC 64</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1</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Accessability of the website feature is user friendly</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Accesssing feature of wbapplication easily</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All the features of Web application works smoothly without any hustle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There was no hustle behind working of features of the web application</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1191591164"/>
                  </a:ext>
                </a:extLst>
              </a:tr>
              <a:tr h="487993">
                <a:tc vMerge="1">
                  <a:txBody>
                    <a:bodyPr/>
                    <a:lstStyle/>
                    <a:p>
                      <a:endParaRPr lang="en-US"/>
                    </a:p>
                  </a:txBody>
                  <a:tcPr/>
                </a:tc>
                <a:tc vMerge="1">
                  <a:txBody>
                    <a:bodyPr/>
                    <a:lstStyle/>
                    <a:p>
                      <a:endParaRPr lang="en-US"/>
                    </a:p>
                  </a:txBody>
                  <a:tcPr/>
                </a:tc>
                <a:tc>
                  <a:txBody>
                    <a:bodyPr/>
                    <a:lstStyle/>
                    <a:p>
                      <a:pPr algn="ctr" rtl="0" fontAlgn="ctr"/>
                      <a:r>
                        <a:rPr lang="en-US" sz="900" u="none" strike="noStrike">
                          <a:effectLst/>
                        </a:rPr>
                        <a:t>2</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Design of the website is attractive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requeting all the web paegs of web application  for design check</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dirty="0">
                          <a:effectLst/>
                        </a:rPr>
                        <a:t>Design of the webpage is </a:t>
                      </a:r>
                      <a:r>
                        <a:rPr lang="en-US" sz="900" u="none" strike="noStrike" dirty="0" err="1">
                          <a:effectLst/>
                        </a:rPr>
                        <a:t>consisitent</a:t>
                      </a:r>
                      <a:r>
                        <a:rPr lang="en-US" sz="900" u="none" strike="noStrike" dirty="0">
                          <a:effectLst/>
                        </a:rPr>
                        <a:t> in all web pages</a:t>
                      </a:r>
                      <a:endParaRPr lang="en-US" sz="900" b="0" i="0" u="none" strike="noStrike" dirty="0">
                        <a:solidFill>
                          <a:srgbClr val="000000"/>
                        </a:solidFill>
                        <a:effectLst/>
                        <a:latin typeface="Gill Sans"/>
                      </a:endParaRPr>
                    </a:p>
                  </a:txBody>
                  <a:tcPr marL="5600" marR="5600" marT="5600" marB="0" anchor="ctr"/>
                </a:tc>
                <a:tc>
                  <a:txBody>
                    <a:bodyPr/>
                    <a:lstStyle/>
                    <a:p>
                      <a:pPr algn="ctr" rtl="0" fontAlgn="ctr"/>
                      <a:r>
                        <a:rPr lang="en-US" sz="900" u="none" strike="noStrike">
                          <a:effectLst/>
                        </a:rPr>
                        <a:t>Few web pages has no design consistency</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FAIL</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800497647"/>
                  </a:ext>
                </a:extLst>
              </a:tr>
              <a:tr h="442949">
                <a:tc rowSpan="2">
                  <a:txBody>
                    <a:bodyPr/>
                    <a:lstStyle/>
                    <a:p>
                      <a:pPr algn="ctr" rtl="0" fontAlgn="ctr"/>
                      <a:r>
                        <a:rPr lang="en-US" sz="900" u="none" strike="noStrike">
                          <a:effectLst/>
                        </a:rPr>
                        <a:t>Cloud</a:t>
                      </a:r>
                      <a:endParaRPr lang="en-US" sz="900" b="0" i="0" u="none" strike="noStrike">
                        <a:solidFill>
                          <a:srgbClr val="000000"/>
                        </a:solidFill>
                        <a:effectLst/>
                        <a:latin typeface="Gill Sans"/>
                      </a:endParaRPr>
                    </a:p>
                  </a:txBody>
                  <a:tcPr marL="5600" marR="5600" marT="5600" marB="0" anchor="ctr"/>
                </a:tc>
                <a:tc rowSpan="2">
                  <a:txBody>
                    <a:bodyPr/>
                    <a:lstStyle/>
                    <a:p>
                      <a:pPr algn="ctr" rtl="0" fontAlgn="ctr"/>
                      <a:r>
                        <a:rPr lang="en-US" sz="900" u="none" strike="noStrike">
                          <a:effectLst/>
                        </a:rPr>
                        <a:t>ONCC 65</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1</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Web Application Is accessble over the cloud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Web application should be available when tried to access over the website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Web application should appear when it is requested.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Web application is accessable when requested</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PASS</a:t>
                      </a:r>
                      <a:endParaRPr lang="en-US" sz="900" b="0" i="0" u="none" strike="noStrike">
                        <a:solidFill>
                          <a:srgbClr val="000000"/>
                        </a:solidFill>
                        <a:effectLst/>
                        <a:latin typeface="Gill Sans"/>
                      </a:endParaRPr>
                    </a:p>
                  </a:txBody>
                  <a:tcPr marL="5600" marR="5600" marT="5600" marB="0" anchor="ctr"/>
                </a:tc>
                <a:extLst>
                  <a:ext uri="{0D108BD9-81ED-4DB2-BD59-A6C34878D82A}">
                    <a16:rowId xmlns:a16="http://schemas.microsoft.com/office/drawing/2014/main" val="3217346773"/>
                  </a:ext>
                </a:extLst>
              </a:tr>
              <a:tr h="487993">
                <a:tc vMerge="1">
                  <a:txBody>
                    <a:bodyPr/>
                    <a:lstStyle/>
                    <a:p>
                      <a:endParaRPr lang="en-US"/>
                    </a:p>
                  </a:txBody>
                  <a:tcPr/>
                </a:tc>
                <a:tc vMerge="1">
                  <a:txBody>
                    <a:bodyPr/>
                    <a:lstStyle/>
                    <a:p>
                      <a:endParaRPr lang="en-US"/>
                    </a:p>
                  </a:txBody>
                  <a:tcPr/>
                </a:tc>
                <a:tc>
                  <a:txBody>
                    <a:bodyPr/>
                    <a:lstStyle/>
                    <a:p>
                      <a:pPr algn="ctr" rtl="0" fontAlgn="ctr"/>
                      <a:r>
                        <a:rPr lang="en-US" sz="900" u="none" strike="noStrike">
                          <a:effectLst/>
                        </a:rPr>
                        <a:t>2</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All the featues of the web application should be working smoothly </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requesting all the features of the web application one by one</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All the features of Web application works as requested </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a:effectLst/>
                        </a:rPr>
                        <a:t>All the features are working on the request</a:t>
                      </a:r>
                      <a:endParaRPr lang="en-US" sz="900" b="0" i="0" u="none" strike="noStrike">
                        <a:solidFill>
                          <a:srgbClr val="000000"/>
                        </a:solidFill>
                        <a:effectLst/>
                        <a:latin typeface="Gill Sans"/>
                      </a:endParaRPr>
                    </a:p>
                  </a:txBody>
                  <a:tcPr marL="5600" marR="5600" marT="5600" marB="0" anchor="ctr"/>
                </a:tc>
                <a:tc>
                  <a:txBody>
                    <a:bodyPr/>
                    <a:lstStyle/>
                    <a:p>
                      <a:pPr algn="ctr" rtl="0" fontAlgn="ctr"/>
                      <a:r>
                        <a:rPr lang="en-US" sz="900" u="none" strike="noStrike" dirty="0">
                          <a:effectLst/>
                        </a:rPr>
                        <a:t>PASS</a:t>
                      </a:r>
                      <a:endParaRPr lang="en-US" sz="900" b="0" i="0" u="none" strike="noStrike" dirty="0">
                        <a:solidFill>
                          <a:srgbClr val="000000"/>
                        </a:solidFill>
                        <a:effectLst/>
                        <a:latin typeface="Gill Sans"/>
                      </a:endParaRPr>
                    </a:p>
                  </a:txBody>
                  <a:tcPr marL="5600" marR="5600" marT="5600" marB="0" anchor="ctr"/>
                </a:tc>
                <a:extLst>
                  <a:ext uri="{0D108BD9-81ED-4DB2-BD59-A6C34878D82A}">
                    <a16:rowId xmlns:a16="http://schemas.microsoft.com/office/drawing/2014/main" val="3311407209"/>
                  </a:ext>
                </a:extLst>
              </a:tr>
            </a:tbl>
          </a:graphicData>
        </a:graphic>
      </p:graphicFrame>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8 Test Cases</a:t>
            </a:r>
          </a:p>
        </p:txBody>
      </p:sp>
    </p:spTree>
    <p:extLst>
      <p:ext uri="{BB962C8B-B14F-4D97-AF65-F5344CB8AC3E}">
        <p14:creationId xmlns:p14="http://schemas.microsoft.com/office/powerpoint/2010/main" val="31563813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12282AFD-A17D-491A-AA1D-BA2036026C12}"/>
              </a:ext>
            </a:extLst>
          </p:cNvPr>
          <p:cNvPicPr>
            <a:picLocks noChangeAspect="1"/>
          </p:cNvPicPr>
          <p:nvPr/>
        </p:nvPicPr>
        <p:blipFill rotWithShape="1">
          <a:blip r:embed="rId2"/>
          <a:srcRect t="13314"/>
          <a:stretch/>
        </p:blipFill>
        <p:spPr>
          <a:xfrm>
            <a:off x="499234" y="1814283"/>
            <a:ext cx="6489538" cy="4674316"/>
          </a:xfrm>
          <a:prstGeom prst="rect">
            <a:avLst/>
          </a:prstGeom>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Sprint 8 Burndown</a:t>
            </a:r>
          </a:p>
        </p:txBody>
      </p:sp>
      <p:sp>
        <p:nvSpPr>
          <p:cNvPr id="5" name="TextBox 4">
            <a:extLst>
              <a:ext uri="{FF2B5EF4-FFF2-40B4-BE49-F238E27FC236}">
                <a16:creationId xmlns:a16="http://schemas.microsoft.com/office/drawing/2014/main" id="{47F512E2-353C-4440-83CE-7BB207F2D7AA}"/>
              </a:ext>
            </a:extLst>
          </p:cNvPr>
          <p:cNvSpPr txBox="1"/>
          <p:nvPr/>
        </p:nvSpPr>
        <p:spPr>
          <a:xfrm>
            <a:off x="499237" y="1121750"/>
            <a:ext cx="8474927" cy="369332"/>
          </a:xfrm>
          <a:prstGeom prst="rect">
            <a:avLst/>
          </a:prstGeom>
          <a:noFill/>
        </p:spPr>
        <p:txBody>
          <a:bodyPr wrap="square" rtlCol="0">
            <a:spAutoFit/>
          </a:bodyPr>
          <a:lstStyle/>
          <a:p>
            <a:r>
              <a:rPr lang="en-US" dirty="0"/>
              <a:t>April 14, 2021 - April 29, 2021</a:t>
            </a:r>
          </a:p>
        </p:txBody>
      </p:sp>
      <p:sp>
        <p:nvSpPr>
          <p:cNvPr id="3" name="TextBox 2">
            <a:extLst>
              <a:ext uri="{FF2B5EF4-FFF2-40B4-BE49-F238E27FC236}">
                <a16:creationId xmlns:a16="http://schemas.microsoft.com/office/drawing/2014/main" id="{4E981EEC-B133-4300-861C-7A6D1E4E2EE4}"/>
              </a:ext>
            </a:extLst>
          </p:cNvPr>
          <p:cNvSpPr txBox="1"/>
          <p:nvPr/>
        </p:nvSpPr>
        <p:spPr>
          <a:xfrm>
            <a:off x="7126515" y="3135778"/>
            <a:ext cx="5065485" cy="2031325"/>
          </a:xfrm>
          <a:prstGeom prst="rect">
            <a:avLst/>
          </a:prstGeom>
          <a:noFill/>
        </p:spPr>
        <p:txBody>
          <a:bodyPr wrap="square" rtlCol="0">
            <a:spAutoFit/>
          </a:bodyPr>
          <a:lstStyle/>
          <a:p>
            <a:r>
              <a:rPr lang="en-US" dirty="0"/>
              <a:t>This chart is based on Story Points.</a:t>
            </a:r>
          </a:p>
          <a:p>
            <a:r>
              <a:rPr lang="en-US" dirty="0"/>
              <a:t>We completed 3 user stories ONCC-36, ONCC-51 and ONCC-37 in Sprint-7.</a:t>
            </a:r>
          </a:p>
          <a:p>
            <a:r>
              <a:rPr lang="en-US" dirty="0"/>
              <a:t>Committed Story Points=13</a:t>
            </a:r>
          </a:p>
          <a:p>
            <a:r>
              <a:rPr lang="en-US" dirty="0"/>
              <a:t>Completed Story Points=13</a:t>
            </a:r>
          </a:p>
          <a:p>
            <a:r>
              <a:rPr lang="en-US" dirty="0"/>
              <a:t>Completed Artifacts=100%</a:t>
            </a:r>
          </a:p>
          <a:p>
            <a:r>
              <a:rPr lang="en-US" dirty="0"/>
              <a:t>Velocity = 13</a:t>
            </a:r>
          </a:p>
        </p:txBody>
      </p:sp>
    </p:spTree>
    <p:extLst>
      <p:ext uri="{BB962C8B-B14F-4D97-AF65-F5344CB8AC3E}">
        <p14:creationId xmlns:p14="http://schemas.microsoft.com/office/powerpoint/2010/main" val="4117599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C3F8-0CC8-8A45-8992-CB0B7A905AE6}"/>
              </a:ext>
            </a:extLst>
          </p:cNvPr>
          <p:cNvSpPr>
            <a:spLocks noGrp="1"/>
          </p:cNvSpPr>
          <p:nvPr>
            <p:ph type="title"/>
          </p:nvPr>
        </p:nvSpPr>
        <p:spPr>
          <a:xfrm>
            <a:off x="2000327" y="2766218"/>
            <a:ext cx="8191345" cy="1325563"/>
          </a:xfrm>
        </p:spPr>
        <p:txBody>
          <a:bodyPr>
            <a:normAutofit/>
          </a:bodyPr>
          <a:lstStyle/>
          <a:p>
            <a:pPr algn="ctr"/>
            <a:r>
              <a:rPr lang="en-US" dirty="0"/>
              <a:t>Project Deliverables</a:t>
            </a:r>
          </a:p>
        </p:txBody>
      </p:sp>
    </p:spTree>
    <p:extLst>
      <p:ext uri="{BB962C8B-B14F-4D97-AF65-F5344CB8AC3E}">
        <p14:creationId xmlns:p14="http://schemas.microsoft.com/office/powerpoint/2010/main" val="1732599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6" name="Group 1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8" name="Rectangle 27">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30">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6" name="Rectangle 35">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31">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4" name="Rectangle 33">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92723215-36CB-4E08-A75E-75D77CA52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1487487" y="-545676"/>
            <a:ext cx="9217026" cy="1769459"/>
          </a:xfrm>
        </p:spPr>
        <p:txBody>
          <a:bodyPr vert="horz" lIns="91440" tIns="45720" rIns="91440" bIns="45720" rtlCol="0" anchor="b">
            <a:normAutofit/>
          </a:bodyPr>
          <a:lstStyle/>
          <a:p>
            <a:pPr algn="ctr"/>
            <a:r>
              <a:rPr lang="en-US" dirty="0"/>
              <a:t>Homepage</a:t>
            </a:r>
          </a:p>
        </p:txBody>
      </p:sp>
      <p:pic>
        <p:nvPicPr>
          <p:cNvPr id="8" name="Picture 7" descr="Graphical user interface, text&#10;&#10;Description automatically generated">
            <a:extLst>
              <a:ext uri="{FF2B5EF4-FFF2-40B4-BE49-F238E27FC236}">
                <a16:creationId xmlns:a16="http://schemas.microsoft.com/office/drawing/2014/main" id="{88E6E2BD-E5F7-4D73-86FC-3D9A14E4E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45" y="1301059"/>
            <a:ext cx="11538422" cy="52178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00843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Project Requirements</a:t>
            </a:r>
          </a:p>
        </p:txBody>
      </p:sp>
      <p:graphicFrame>
        <p:nvGraphicFramePr>
          <p:cNvPr id="19" name="Diagram 18">
            <a:extLst>
              <a:ext uri="{FF2B5EF4-FFF2-40B4-BE49-F238E27FC236}">
                <a16:creationId xmlns:a16="http://schemas.microsoft.com/office/drawing/2014/main" id="{044B7BE2-114E-4378-B92C-D74EBBBBB353}"/>
              </a:ext>
            </a:extLst>
          </p:cNvPr>
          <p:cNvGraphicFramePr/>
          <p:nvPr>
            <p:extLst>
              <p:ext uri="{D42A27DB-BD31-4B8C-83A1-F6EECF244321}">
                <p14:modId xmlns:p14="http://schemas.microsoft.com/office/powerpoint/2010/main" val="2937336692"/>
              </p:ext>
            </p:extLst>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3534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1" name="Rectangle 44">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5">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3" name="Oval 46">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8" name="Group 47">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5" name="Rectangle 52">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7" name="Rectangle 53">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9" name="Group 48">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59" name="Rectangle 50">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1" name="Rectangle 51">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73" name="Rectangle 49">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6" name="Rectangle 55">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58" name="Rectangle 57">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74" name="Rectangle 60">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61">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62">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77" name="Rectangle 68">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9">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79" name="Rectangle 66">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7">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65">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A0D24FCD-9833-481C-96FB-849603CC5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1481577" y="-748786"/>
            <a:ext cx="9217026" cy="1769459"/>
          </a:xfrm>
        </p:spPr>
        <p:txBody>
          <a:bodyPr vert="horz" lIns="91440" tIns="45720" rIns="91440" bIns="45720" rtlCol="0" anchor="b">
            <a:normAutofit/>
          </a:bodyPr>
          <a:lstStyle/>
          <a:p>
            <a:pPr algn="ctr"/>
            <a:r>
              <a:rPr lang="en-US" dirty="0"/>
              <a:t>Registration</a:t>
            </a:r>
          </a:p>
        </p:txBody>
      </p:sp>
      <p:pic>
        <p:nvPicPr>
          <p:cNvPr id="39" name="Picture 38" descr="Graphical user interface, text&#10;&#10;Description automatically generated">
            <a:extLst>
              <a:ext uri="{FF2B5EF4-FFF2-40B4-BE49-F238E27FC236}">
                <a16:creationId xmlns:a16="http://schemas.microsoft.com/office/drawing/2014/main" id="{A21AA1C0-71C6-4952-99D5-0BBC7EB734B1}"/>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898876" y="1020672"/>
            <a:ext cx="4984004" cy="2629062"/>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ED571E4D-C684-4D43-93CE-281C9AFF872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782354" y="3983497"/>
            <a:ext cx="5007737" cy="2629062"/>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0262CCD-BC14-476E-AEE4-DB585E3CB975}"/>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94836" y="1020672"/>
            <a:ext cx="5007737" cy="2629062"/>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A3B902E0-B6CB-4832-B221-1D726F689F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669" y="1017072"/>
            <a:ext cx="5006903" cy="2629062"/>
          </a:xfrm>
          <a:prstGeom prst="rect">
            <a:avLst/>
          </a:prstGeom>
        </p:spPr>
      </p:pic>
    </p:spTree>
    <p:extLst>
      <p:ext uri="{BB962C8B-B14F-4D97-AF65-F5344CB8AC3E}">
        <p14:creationId xmlns:p14="http://schemas.microsoft.com/office/powerpoint/2010/main" val="4256040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3" name="Rectangle 12">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6" name="Group 15">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7" name="Group 16">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4" name="Rectangle 23">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6" name="Rectangle 25">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9" name="Rectangle 28">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92723215-36CB-4E08-A75E-75D77CA52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1481577" y="-742228"/>
            <a:ext cx="9217026" cy="1769459"/>
          </a:xfrm>
        </p:spPr>
        <p:txBody>
          <a:bodyPr vert="horz" lIns="91440" tIns="45720" rIns="91440" bIns="45720" rtlCol="0" anchor="b">
            <a:normAutofit/>
          </a:bodyPr>
          <a:lstStyle/>
          <a:p>
            <a:pPr algn="ctr"/>
            <a:r>
              <a:rPr lang="en-US" dirty="0"/>
              <a:t>Login</a:t>
            </a:r>
          </a:p>
        </p:txBody>
      </p:sp>
      <p:pic>
        <p:nvPicPr>
          <p:cNvPr id="4" name="Picture 3" descr="Text&#10;&#10;Description automatically generated">
            <a:extLst>
              <a:ext uri="{FF2B5EF4-FFF2-40B4-BE49-F238E27FC236}">
                <a16:creationId xmlns:a16="http://schemas.microsoft.com/office/drawing/2014/main" id="{B469B05E-573C-47CA-91C1-A2779A69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163" y="2133345"/>
            <a:ext cx="5460568" cy="28804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0262CCD-BC14-476E-AEE4-DB585E3CB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 y="2133345"/>
            <a:ext cx="5460568" cy="2866798"/>
          </a:xfrm>
          <a:prstGeom prst="rect">
            <a:avLst/>
          </a:prstGeom>
        </p:spPr>
      </p:pic>
    </p:spTree>
    <p:extLst>
      <p:ext uri="{BB962C8B-B14F-4D97-AF65-F5344CB8AC3E}">
        <p14:creationId xmlns:p14="http://schemas.microsoft.com/office/powerpoint/2010/main" val="11627105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3" name="Rectangle 12">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Oval 14">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6" name="Group 15">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7" name="Group 16">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8" name="Rectangle 17">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4" name="Rectangle 23">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6" name="Rectangle 25">
            <a:extLst>
              <a:ext uri="{FF2B5EF4-FFF2-40B4-BE49-F238E27FC236}">
                <a16:creationId xmlns:a16="http://schemas.microsoft.com/office/drawing/2014/main" id="{DE59CF68-BABE-4C2C-8CF4-65074F93B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E1D28A9-431E-4E55-ADE3-161D757A2D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9" name="Rectangle 28">
              <a:extLst>
                <a:ext uri="{FF2B5EF4-FFF2-40B4-BE49-F238E27FC236}">
                  <a16:creationId xmlns:a16="http://schemas.microsoft.com/office/drawing/2014/main" id="{72CEE02A-6F09-45F4-B9A5-7C18CC77D2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E8156EC-CE46-48E4-9D85-95D9D8BEB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B9DDD85-3F41-4B1D-9372-0773066B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C1131344-09B5-4648-B3ED-C0DCDA5921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7" name="Rectangle 36">
                <a:extLst>
                  <a:ext uri="{FF2B5EF4-FFF2-40B4-BE49-F238E27FC236}">
                    <a16:creationId xmlns:a16="http://schemas.microsoft.com/office/drawing/2014/main" id="{883500BA-71FE-4DAF-BE27-C182514DC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B5220F2-0C35-4C88-8E51-ECBD8A66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7B188C7-435E-43E1-92A9-8C3870670C8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5" name="Rectangle 34">
                <a:extLst>
                  <a:ext uri="{FF2B5EF4-FFF2-40B4-BE49-F238E27FC236}">
                    <a16:creationId xmlns:a16="http://schemas.microsoft.com/office/drawing/2014/main" id="{CB3992E9-AE5B-4001-81F2-F0257DA37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A9B8F0F-31BC-431F-A85C-5BAA30B9F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7A5E54EA-3C4C-4DAB-9DD7-8ADFC0CC18C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92723215-36CB-4E08-A75E-75D77CA52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1481577" y="-742228"/>
            <a:ext cx="9217026" cy="1769459"/>
          </a:xfrm>
        </p:spPr>
        <p:txBody>
          <a:bodyPr vert="horz" lIns="91440" tIns="45720" rIns="91440" bIns="45720" rtlCol="0" anchor="b">
            <a:normAutofit/>
          </a:bodyPr>
          <a:lstStyle/>
          <a:p>
            <a:pPr algn="ctr"/>
            <a:r>
              <a:rPr lang="en-US" dirty="0"/>
              <a:t>Save</a:t>
            </a:r>
          </a:p>
        </p:txBody>
      </p:sp>
      <p:pic>
        <p:nvPicPr>
          <p:cNvPr id="4" name="Picture 3" descr="Text&#10;&#10;Description automatically generated">
            <a:extLst>
              <a:ext uri="{FF2B5EF4-FFF2-40B4-BE49-F238E27FC236}">
                <a16:creationId xmlns:a16="http://schemas.microsoft.com/office/drawing/2014/main" id="{B469B05E-573C-47CA-91C1-A2779A693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163" y="2133345"/>
            <a:ext cx="5460568" cy="2880449"/>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60262CCD-BC14-476E-AEE4-DB585E3CB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33" y="2133345"/>
            <a:ext cx="5460568" cy="2866798"/>
          </a:xfrm>
          <a:prstGeom prst="rect">
            <a:avLst/>
          </a:prstGeom>
        </p:spPr>
      </p:pic>
      <p:pic>
        <p:nvPicPr>
          <p:cNvPr id="5" name="Picture 4" descr="Text&#10;&#10;Description automatically generated">
            <a:extLst>
              <a:ext uri="{FF2B5EF4-FFF2-40B4-BE49-F238E27FC236}">
                <a16:creationId xmlns:a16="http://schemas.microsoft.com/office/drawing/2014/main" id="{93B51438-716E-439D-A76A-C9AABC608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31" y="2159999"/>
            <a:ext cx="5460567" cy="2840143"/>
          </a:xfrm>
          <a:prstGeom prst="rect">
            <a:avLst/>
          </a:prstGeom>
        </p:spPr>
      </p:pic>
      <p:pic>
        <p:nvPicPr>
          <p:cNvPr id="8" name="Picture 7" descr="Text&#10;&#10;Description automatically generated">
            <a:extLst>
              <a:ext uri="{FF2B5EF4-FFF2-40B4-BE49-F238E27FC236}">
                <a16:creationId xmlns:a16="http://schemas.microsoft.com/office/drawing/2014/main" id="{7BF9D601-DAA3-49E5-805B-1FD37F84B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164" y="2133345"/>
            <a:ext cx="5460568" cy="2866797"/>
          </a:xfrm>
          <a:prstGeom prst="rect">
            <a:avLst/>
          </a:prstGeom>
        </p:spPr>
      </p:pic>
    </p:spTree>
    <p:extLst>
      <p:ext uri="{BB962C8B-B14F-4D97-AF65-F5344CB8AC3E}">
        <p14:creationId xmlns:p14="http://schemas.microsoft.com/office/powerpoint/2010/main" val="5182871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1481577" y="-742228"/>
            <a:ext cx="9217026" cy="1769459"/>
          </a:xfrm>
        </p:spPr>
        <p:txBody>
          <a:bodyPr vert="horz" lIns="91440" tIns="45720" rIns="91440" bIns="45720" rtlCol="0" anchor="b">
            <a:normAutofit/>
          </a:bodyPr>
          <a:lstStyle/>
          <a:p>
            <a:pPr algn="ctr"/>
            <a:r>
              <a:rPr lang="en-US" dirty="0"/>
              <a:t>Compiler</a:t>
            </a:r>
          </a:p>
        </p:txBody>
      </p:sp>
      <p:pic>
        <p:nvPicPr>
          <p:cNvPr id="6" name="Picture 5" descr="Text&#10;&#10;Description automatically generated">
            <a:extLst>
              <a:ext uri="{FF2B5EF4-FFF2-40B4-BE49-F238E27FC236}">
                <a16:creationId xmlns:a16="http://schemas.microsoft.com/office/drawing/2014/main" id="{8C91C4F7-36F5-44A1-97D6-EF14600D4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999" y="3847982"/>
            <a:ext cx="3797685" cy="1963471"/>
          </a:xfrm>
          <a:prstGeom prst="rect">
            <a:avLst/>
          </a:prstGeom>
        </p:spPr>
      </p:pic>
      <p:pic>
        <p:nvPicPr>
          <p:cNvPr id="10" name="Picture 9" descr="Text&#10;&#10;Description automatically generated">
            <a:extLst>
              <a:ext uri="{FF2B5EF4-FFF2-40B4-BE49-F238E27FC236}">
                <a16:creationId xmlns:a16="http://schemas.microsoft.com/office/drawing/2014/main" id="{C284EDB5-E405-44E5-9A03-28196F169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3" y="1262328"/>
            <a:ext cx="3732200" cy="1963471"/>
          </a:xfrm>
          <a:prstGeom prst="rect">
            <a:avLst/>
          </a:prstGeom>
        </p:spPr>
      </p:pic>
      <p:pic>
        <p:nvPicPr>
          <p:cNvPr id="23" name="Picture 22" descr="Text&#10;&#10;Description automatically generated">
            <a:extLst>
              <a:ext uri="{FF2B5EF4-FFF2-40B4-BE49-F238E27FC236}">
                <a16:creationId xmlns:a16="http://schemas.microsoft.com/office/drawing/2014/main" id="{F1625C20-62FD-4941-8C90-86A1109A0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6441" y="1262328"/>
            <a:ext cx="3687298" cy="1963471"/>
          </a:xfrm>
          <a:prstGeom prst="rect">
            <a:avLst/>
          </a:prstGeom>
        </p:spPr>
      </p:pic>
      <p:pic>
        <p:nvPicPr>
          <p:cNvPr id="27" name="Picture 26" descr="Text&#10;&#10;Description automatically generated">
            <a:extLst>
              <a:ext uri="{FF2B5EF4-FFF2-40B4-BE49-F238E27FC236}">
                <a16:creationId xmlns:a16="http://schemas.microsoft.com/office/drawing/2014/main" id="{205AA543-F956-48C4-8C7D-990903A42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354" y="1262328"/>
            <a:ext cx="3726587" cy="1963471"/>
          </a:xfrm>
          <a:prstGeom prst="rect">
            <a:avLst/>
          </a:prstGeom>
        </p:spPr>
      </p:pic>
      <p:pic>
        <p:nvPicPr>
          <p:cNvPr id="41" name="Picture 40" descr="Text&#10;&#10;Description automatically generated">
            <a:extLst>
              <a:ext uri="{FF2B5EF4-FFF2-40B4-BE49-F238E27FC236}">
                <a16:creationId xmlns:a16="http://schemas.microsoft.com/office/drawing/2014/main" id="{C3A1DE6D-FBA2-4FA3-8E44-B3A86BBAE2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318" y="3847982"/>
            <a:ext cx="3736022" cy="1963471"/>
          </a:xfrm>
          <a:prstGeom prst="rect">
            <a:avLst/>
          </a:prstGeom>
        </p:spPr>
      </p:pic>
      <p:sp>
        <p:nvSpPr>
          <p:cNvPr id="42" name="TextBox 41">
            <a:extLst>
              <a:ext uri="{FF2B5EF4-FFF2-40B4-BE49-F238E27FC236}">
                <a16:creationId xmlns:a16="http://schemas.microsoft.com/office/drawing/2014/main" id="{C02622F7-B2EB-4412-9102-B5D698DE2B99}"/>
              </a:ext>
            </a:extLst>
          </p:cNvPr>
          <p:cNvSpPr txBox="1"/>
          <p:nvPr/>
        </p:nvSpPr>
        <p:spPr>
          <a:xfrm>
            <a:off x="1495099" y="3275973"/>
            <a:ext cx="1252728" cy="307777"/>
          </a:xfrm>
          <a:prstGeom prst="rect">
            <a:avLst/>
          </a:prstGeom>
          <a:noFill/>
        </p:spPr>
        <p:txBody>
          <a:bodyPr wrap="square" rtlCol="0">
            <a:spAutoFit/>
          </a:bodyPr>
          <a:lstStyle/>
          <a:p>
            <a:r>
              <a:rPr lang="en-US" sz="1400" dirty="0"/>
              <a:t>C Compiler</a:t>
            </a:r>
          </a:p>
        </p:txBody>
      </p:sp>
      <p:sp>
        <p:nvSpPr>
          <p:cNvPr id="43" name="TextBox 42">
            <a:extLst>
              <a:ext uri="{FF2B5EF4-FFF2-40B4-BE49-F238E27FC236}">
                <a16:creationId xmlns:a16="http://schemas.microsoft.com/office/drawing/2014/main" id="{1217C3B0-DD61-4401-B657-6C9B8D07FF0F}"/>
              </a:ext>
            </a:extLst>
          </p:cNvPr>
          <p:cNvSpPr txBox="1"/>
          <p:nvPr/>
        </p:nvSpPr>
        <p:spPr>
          <a:xfrm>
            <a:off x="9461283" y="3275110"/>
            <a:ext cx="1252728" cy="307777"/>
          </a:xfrm>
          <a:prstGeom prst="rect">
            <a:avLst/>
          </a:prstGeom>
          <a:noFill/>
        </p:spPr>
        <p:txBody>
          <a:bodyPr wrap="square" rtlCol="0">
            <a:spAutoFit/>
          </a:bodyPr>
          <a:lstStyle/>
          <a:p>
            <a:r>
              <a:rPr lang="en-US" sz="1400" dirty="0"/>
              <a:t>C# Compiler</a:t>
            </a:r>
          </a:p>
        </p:txBody>
      </p:sp>
      <p:sp>
        <p:nvSpPr>
          <p:cNvPr id="44" name="TextBox 43">
            <a:extLst>
              <a:ext uri="{FF2B5EF4-FFF2-40B4-BE49-F238E27FC236}">
                <a16:creationId xmlns:a16="http://schemas.microsoft.com/office/drawing/2014/main" id="{A2D65A91-6D71-443F-BDC8-68378F6D4256}"/>
              </a:ext>
            </a:extLst>
          </p:cNvPr>
          <p:cNvSpPr txBox="1"/>
          <p:nvPr/>
        </p:nvSpPr>
        <p:spPr>
          <a:xfrm>
            <a:off x="5574702" y="3275111"/>
            <a:ext cx="1391232" cy="307777"/>
          </a:xfrm>
          <a:prstGeom prst="rect">
            <a:avLst/>
          </a:prstGeom>
          <a:noFill/>
        </p:spPr>
        <p:txBody>
          <a:bodyPr wrap="square" rtlCol="0">
            <a:spAutoFit/>
          </a:bodyPr>
          <a:lstStyle/>
          <a:p>
            <a:r>
              <a:rPr lang="en-US" sz="1400" dirty="0"/>
              <a:t>C++ Compiler</a:t>
            </a:r>
          </a:p>
        </p:txBody>
      </p:sp>
      <p:sp>
        <p:nvSpPr>
          <p:cNvPr id="45" name="TextBox 44">
            <a:extLst>
              <a:ext uri="{FF2B5EF4-FFF2-40B4-BE49-F238E27FC236}">
                <a16:creationId xmlns:a16="http://schemas.microsoft.com/office/drawing/2014/main" id="{3E43900B-9B77-49C1-A39F-73D135B610C3}"/>
              </a:ext>
            </a:extLst>
          </p:cNvPr>
          <p:cNvSpPr txBox="1"/>
          <p:nvPr/>
        </p:nvSpPr>
        <p:spPr>
          <a:xfrm>
            <a:off x="3204926" y="5892660"/>
            <a:ext cx="1635829" cy="307777"/>
          </a:xfrm>
          <a:prstGeom prst="rect">
            <a:avLst/>
          </a:prstGeom>
          <a:noFill/>
        </p:spPr>
        <p:txBody>
          <a:bodyPr wrap="square" rtlCol="0">
            <a:spAutoFit/>
          </a:bodyPr>
          <a:lstStyle/>
          <a:p>
            <a:r>
              <a:rPr lang="en-US" sz="1400" dirty="0"/>
              <a:t>Python Compiler</a:t>
            </a:r>
          </a:p>
        </p:txBody>
      </p:sp>
      <p:sp>
        <p:nvSpPr>
          <p:cNvPr id="46" name="TextBox 45">
            <a:extLst>
              <a:ext uri="{FF2B5EF4-FFF2-40B4-BE49-F238E27FC236}">
                <a16:creationId xmlns:a16="http://schemas.microsoft.com/office/drawing/2014/main" id="{55DE7D2A-FB2D-4227-A37A-0A6D56806DA8}"/>
              </a:ext>
            </a:extLst>
          </p:cNvPr>
          <p:cNvSpPr txBox="1"/>
          <p:nvPr/>
        </p:nvSpPr>
        <p:spPr>
          <a:xfrm>
            <a:off x="7520603" y="5892661"/>
            <a:ext cx="1407502" cy="307777"/>
          </a:xfrm>
          <a:prstGeom prst="rect">
            <a:avLst/>
          </a:prstGeom>
          <a:noFill/>
        </p:spPr>
        <p:txBody>
          <a:bodyPr wrap="square" rtlCol="0">
            <a:spAutoFit/>
          </a:bodyPr>
          <a:lstStyle/>
          <a:p>
            <a:r>
              <a:rPr lang="en-US" sz="1400" dirty="0"/>
              <a:t>Java Compiler</a:t>
            </a:r>
          </a:p>
        </p:txBody>
      </p:sp>
    </p:spTree>
    <p:extLst>
      <p:ext uri="{BB962C8B-B14F-4D97-AF65-F5344CB8AC3E}">
        <p14:creationId xmlns:p14="http://schemas.microsoft.com/office/powerpoint/2010/main" val="40416882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939800" y="-742228"/>
            <a:ext cx="9758803" cy="1769459"/>
          </a:xfrm>
        </p:spPr>
        <p:txBody>
          <a:bodyPr vert="horz" lIns="91440" tIns="45720" rIns="91440" bIns="45720" rtlCol="0" anchor="b">
            <a:normAutofit/>
          </a:bodyPr>
          <a:lstStyle/>
          <a:p>
            <a:pPr algn="ctr"/>
            <a:r>
              <a:rPr lang="en-US" dirty="0"/>
              <a:t>Download/Delete/Edit/Error</a:t>
            </a:r>
          </a:p>
        </p:txBody>
      </p:sp>
      <p:pic>
        <p:nvPicPr>
          <p:cNvPr id="10" name="Picture 9" descr="Text&#10;&#10;Description automatically generated">
            <a:extLst>
              <a:ext uri="{FF2B5EF4-FFF2-40B4-BE49-F238E27FC236}">
                <a16:creationId xmlns:a16="http://schemas.microsoft.com/office/drawing/2014/main" id="{C284EDB5-E405-44E5-9A03-28196F169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63" y="1262328"/>
            <a:ext cx="3732200" cy="1963471"/>
          </a:xfrm>
          <a:prstGeom prst="rect">
            <a:avLst/>
          </a:prstGeom>
        </p:spPr>
      </p:pic>
      <p:pic>
        <p:nvPicPr>
          <p:cNvPr id="23" name="Picture 22" descr="Text&#10;&#10;Description automatically generated">
            <a:extLst>
              <a:ext uri="{FF2B5EF4-FFF2-40B4-BE49-F238E27FC236}">
                <a16:creationId xmlns:a16="http://schemas.microsoft.com/office/drawing/2014/main" id="{F1625C20-62FD-4941-8C90-86A1109A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441" y="1262328"/>
            <a:ext cx="3687298" cy="1963471"/>
          </a:xfrm>
          <a:prstGeom prst="rect">
            <a:avLst/>
          </a:prstGeom>
        </p:spPr>
      </p:pic>
      <p:pic>
        <p:nvPicPr>
          <p:cNvPr id="27" name="Picture 26" descr="Text&#10;&#10;Description automatically generated">
            <a:extLst>
              <a:ext uri="{FF2B5EF4-FFF2-40B4-BE49-F238E27FC236}">
                <a16:creationId xmlns:a16="http://schemas.microsoft.com/office/drawing/2014/main" id="{205AA543-F956-48C4-8C7D-990903A425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354" y="1262328"/>
            <a:ext cx="3726587" cy="1963471"/>
          </a:xfrm>
          <a:prstGeom prst="rect">
            <a:avLst/>
          </a:prstGeom>
        </p:spPr>
      </p:pic>
      <p:pic>
        <p:nvPicPr>
          <p:cNvPr id="41" name="Picture 40" descr="Text&#10;&#10;Description automatically generated">
            <a:extLst>
              <a:ext uri="{FF2B5EF4-FFF2-40B4-BE49-F238E27FC236}">
                <a16:creationId xmlns:a16="http://schemas.microsoft.com/office/drawing/2014/main" id="{C3A1DE6D-FBA2-4FA3-8E44-B3A86BBAE2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076" y="3929188"/>
            <a:ext cx="3736022" cy="1963471"/>
          </a:xfrm>
          <a:prstGeom prst="rect">
            <a:avLst/>
          </a:prstGeom>
        </p:spPr>
      </p:pic>
      <p:sp>
        <p:nvSpPr>
          <p:cNvPr id="42" name="TextBox 41">
            <a:extLst>
              <a:ext uri="{FF2B5EF4-FFF2-40B4-BE49-F238E27FC236}">
                <a16:creationId xmlns:a16="http://schemas.microsoft.com/office/drawing/2014/main" id="{C02622F7-B2EB-4412-9102-B5D698DE2B99}"/>
              </a:ext>
            </a:extLst>
          </p:cNvPr>
          <p:cNvSpPr txBox="1"/>
          <p:nvPr/>
        </p:nvSpPr>
        <p:spPr>
          <a:xfrm>
            <a:off x="1495099" y="3275973"/>
            <a:ext cx="1252728" cy="307777"/>
          </a:xfrm>
          <a:prstGeom prst="rect">
            <a:avLst/>
          </a:prstGeom>
          <a:noFill/>
        </p:spPr>
        <p:txBody>
          <a:bodyPr wrap="square" rtlCol="0">
            <a:spAutoFit/>
          </a:bodyPr>
          <a:lstStyle/>
          <a:p>
            <a:r>
              <a:rPr lang="en-US" sz="1400" dirty="0"/>
              <a:t>Download</a:t>
            </a:r>
          </a:p>
        </p:txBody>
      </p:sp>
      <p:sp>
        <p:nvSpPr>
          <p:cNvPr id="43" name="TextBox 42">
            <a:extLst>
              <a:ext uri="{FF2B5EF4-FFF2-40B4-BE49-F238E27FC236}">
                <a16:creationId xmlns:a16="http://schemas.microsoft.com/office/drawing/2014/main" id="{1217C3B0-DD61-4401-B657-6C9B8D07FF0F}"/>
              </a:ext>
            </a:extLst>
          </p:cNvPr>
          <p:cNvSpPr txBox="1"/>
          <p:nvPr/>
        </p:nvSpPr>
        <p:spPr>
          <a:xfrm>
            <a:off x="10006340" y="3251198"/>
            <a:ext cx="1252728" cy="307777"/>
          </a:xfrm>
          <a:prstGeom prst="rect">
            <a:avLst/>
          </a:prstGeom>
          <a:noFill/>
        </p:spPr>
        <p:txBody>
          <a:bodyPr wrap="square" rtlCol="0">
            <a:spAutoFit/>
          </a:bodyPr>
          <a:lstStyle/>
          <a:p>
            <a:r>
              <a:rPr lang="en-US" sz="1400" dirty="0"/>
              <a:t>Edit</a:t>
            </a:r>
          </a:p>
        </p:txBody>
      </p:sp>
      <p:sp>
        <p:nvSpPr>
          <p:cNvPr id="44" name="TextBox 43">
            <a:extLst>
              <a:ext uri="{FF2B5EF4-FFF2-40B4-BE49-F238E27FC236}">
                <a16:creationId xmlns:a16="http://schemas.microsoft.com/office/drawing/2014/main" id="{A2D65A91-6D71-443F-BDC8-68378F6D4256}"/>
              </a:ext>
            </a:extLst>
          </p:cNvPr>
          <p:cNvSpPr txBox="1"/>
          <p:nvPr/>
        </p:nvSpPr>
        <p:spPr>
          <a:xfrm>
            <a:off x="5574702" y="3275111"/>
            <a:ext cx="1391232" cy="307777"/>
          </a:xfrm>
          <a:prstGeom prst="rect">
            <a:avLst/>
          </a:prstGeom>
          <a:noFill/>
        </p:spPr>
        <p:txBody>
          <a:bodyPr wrap="square" rtlCol="0">
            <a:spAutoFit/>
          </a:bodyPr>
          <a:lstStyle/>
          <a:p>
            <a:r>
              <a:rPr lang="en-US" sz="1400" dirty="0"/>
              <a:t>Delete</a:t>
            </a:r>
          </a:p>
        </p:txBody>
      </p:sp>
      <p:sp>
        <p:nvSpPr>
          <p:cNvPr id="46" name="TextBox 45">
            <a:extLst>
              <a:ext uri="{FF2B5EF4-FFF2-40B4-BE49-F238E27FC236}">
                <a16:creationId xmlns:a16="http://schemas.microsoft.com/office/drawing/2014/main" id="{55DE7D2A-FB2D-4227-A37A-0A6D56806DA8}"/>
              </a:ext>
            </a:extLst>
          </p:cNvPr>
          <p:cNvSpPr txBox="1"/>
          <p:nvPr/>
        </p:nvSpPr>
        <p:spPr>
          <a:xfrm>
            <a:off x="5819201" y="5898598"/>
            <a:ext cx="1407502" cy="307777"/>
          </a:xfrm>
          <a:prstGeom prst="rect">
            <a:avLst/>
          </a:prstGeom>
          <a:noFill/>
        </p:spPr>
        <p:txBody>
          <a:bodyPr wrap="square" rtlCol="0">
            <a:spAutoFit/>
          </a:bodyPr>
          <a:lstStyle/>
          <a:p>
            <a:r>
              <a:rPr lang="en-US" sz="1400" dirty="0"/>
              <a:t>Error</a:t>
            </a:r>
          </a:p>
        </p:txBody>
      </p:sp>
      <p:pic>
        <p:nvPicPr>
          <p:cNvPr id="4" name="Picture 3" descr="Text&#10;&#10;Description automatically generated">
            <a:extLst>
              <a:ext uri="{FF2B5EF4-FFF2-40B4-BE49-F238E27FC236}">
                <a16:creationId xmlns:a16="http://schemas.microsoft.com/office/drawing/2014/main" id="{98A8CDB6-7183-438D-9C87-85CDAB3E16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364" y="1262327"/>
            <a:ext cx="3732200" cy="1963471"/>
          </a:xfrm>
          <a:prstGeom prst="rect">
            <a:avLst/>
          </a:prstGeom>
        </p:spPr>
      </p:pic>
      <p:pic>
        <p:nvPicPr>
          <p:cNvPr id="7" name="Picture 6" descr="Text&#10;&#10;Description automatically generated">
            <a:extLst>
              <a:ext uri="{FF2B5EF4-FFF2-40B4-BE49-F238E27FC236}">
                <a16:creationId xmlns:a16="http://schemas.microsoft.com/office/drawing/2014/main" id="{DBF7E61E-A1AF-43AF-A2B4-E162AAA1EF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6439" y="1262327"/>
            <a:ext cx="3687297" cy="1963471"/>
          </a:xfrm>
          <a:prstGeom prst="rect">
            <a:avLst/>
          </a:prstGeom>
        </p:spPr>
      </p:pic>
      <p:pic>
        <p:nvPicPr>
          <p:cNvPr id="9" name="Picture 8" descr="Text&#10;&#10;Description automatically generated">
            <a:extLst>
              <a:ext uri="{FF2B5EF4-FFF2-40B4-BE49-F238E27FC236}">
                <a16:creationId xmlns:a16="http://schemas.microsoft.com/office/drawing/2014/main" id="{799BA52A-400F-43B5-A81E-907B8DE4C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4354" y="1262327"/>
            <a:ext cx="3726587" cy="1963471"/>
          </a:xfrm>
          <a:prstGeom prst="rect">
            <a:avLst/>
          </a:prstGeom>
        </p:spPr>
      </p:pic>
      <p:pic>
        <p:nvPicPr>
          <p:cNvPr id="12" name="Picture 11" descr="Text&#10;&#10;Description automatically generated">
            <a:extLst>
              <a:ext uri="{FF2B5EF4-FFF2-40B4-BE49-F238E27FC236}">
                <a16:creationId xmlns:a16="http://schemas.microsoft.com/office/drawing/2014/main" id="{E53A92B5-60DF-412B-A213-098E91A1FE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26794" y="3929188"/>
            <a:ext cx="3731304" cy="1963471"/>
          </a:xfrm>
          <a:prstGeom prst="rect">
            <a:avLst/>
          </a:prstGeom>
        </p:spPr>
      </p:pic>
    </p:spTree>
    <p:extLst>
      <p:ext uri="{BB962C8B-B14F-4D97-AF65-F5344CB8AC3E}">
        <p14:creationId xmlns:p14="http://schemas.microsoft.com/office/powerpoint/2010/main" val="166214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Retrospectives</a:t>
            </a:r>
          </a:p>
        </p:txBody>
      </p:sp>
      <p:grpSp>
        <p:nvGrpSpPr>
          <p:cNvPr id="56" name="Group 55">
            <a:extLst>
              <a:ext uri="{FF2B5EF4-FFF2-40B4-BE49-F238E27FC236}">
                <a16:creationId xmlns:a16="http://schemas.microsoft.com/office/drawing/2014/main" id="{4D9CDE1A-3BFF-465F-9FD3-1E74A9B77B65}"/>
              </a:ext>
            </a:extLst>
          </p:cNvPr>
          <p:cNvGrpSpPr/>
          <p:nvPr/>
        </p:nvGrpSpPr>
        <p:grpSpPr>
          <a:xfrm>
            <a:off x="785494" y="1466570"/>
            <a:ext cx="10621012" cy="4654697"/>
            <a:chOff x="815340" y="1690688"/>
            <a:chExt cx="10621012" cy="4654697"/>
          </a:xfrm>
        </p:grpSpPr>
        <p:sp>
          <p:nvSpPr>
            <p:cNvPr id="39" name="Google Shape;273;p15">
              <a:extLst>
                <a:ext uri="{FF2B5EF4-FFF2-40B4-BE49-F238E27FC236}">
                  <a16:creationId xmlns:a16="http://schemas.microsoft.com/office/drawing/2014/main" id="{D5E98969-1320-4AFB-8750-2D1B09AC043A}"/>
                </a:ext>
              </a:extLst>
            </p:cNvPr>
            <p:cNvSpPr/>
            <p:nvPr/>
          </p:nvSpPr>
          <p:spPr>
            <a:xfrm rot="5400000">
              <a:off x="6458437" y="-1935862"/>
              <a:ext cx="1201212" cy="8754614"/>
            </a:xfrm>
            <a:prstGeom prst="round2SameRect">
              <a:avLst>
                <a:gd name="adj1" fmla="val 16667"/>
                <a:gd name="adj2" fmla="val 0"/>
              </a:avLst>
            </a:prstGeom>
            <a:solidFill>
              <a:srgbClr val="D8E2E0">
                <a:alpha val="89019"/>
              </a:srgbClr>
            </a:solidFill>
            <a:ln w="9525" cap="flat" cmpd="sng">
              <a:solidFill>
                <a:srgbClr val="D8E2E0">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74;p15">
              <a:extLst>
                <a:ext uri="{FF2B5EF4-FFF2-40B4-BE49-F238E27FC236}">
                  <a16:creationId xmlns:a16="http://schemas.microsoft.com/office/drawing/2014/main" id="{C8DFB75C-52E4-4E75-A69A-FCC466089735}"/>
                </a:ext>
              </a:extLst>
            </p:cNvPr>
            <p:cNvSpPr txBox="1"/>
            <p:nvPr/>
          </p:nvSpPr>
          <p:spPr>
            <a:xfrm>
              <a:off x="2681738" y="1899477"/>
              <a:ext cx="8599898" cy="1083936"/>
            </a:xfrm>
            <a:prstGeom prst="rect">
              <a:avLst/>
            </a:prstGeom>
            <a:noFill/>
            <a:ln>
              <a:noFill/>
            </a:ln>
          </p:spPr>
          <p:txBody>
            <a:bodyPr spcFirstLastPara="1" wrap="square" lIns="57150" tIns="28575" rIns="57150" bIns="28575" anchor="ctr" anchorCtr="0">
              <a:noAutofit/>
            </a:bodyPr>
            <a:lstStyle/>
            <a:p>
              <a:pPr marL="914400" marR="0" lvl="0" indent="0" algn="l" rtl="0">
                <a:lnSpc>
                  <a:spcPct val="90000"/>
                </a:lnSpc>
                <a:spcBef>
                  <a:spcPts val="0"/>
                </a:spcBef>
                <a:spcAft>
                  <a:spcPts val="0"/>
                </a:spcAft>
                <a:buClr>
                  <a:srgbClr val="000000"/>
                </a:buClr>
                <a:buSzPts val="1500"/>
                <a:buFont typeface="Arial"/>
                <a:buNone/>
              </a:pPr>
              <a:endParaRPr sz="1500" b="0" i="0" u="none" strike="noStrike" cap="none" dirty="0">
                <a:solidFill>
                  <a:schemeClr val="dk1"/>
                </a:solidFill>
                <a:latin typeface="Gill Sans"/>
                <a:ea typeface="Gill Sans"/>
                <a:cs typeface="Gill Sans"/>
                <a:sym typeface="Gill Sans"/>
              </a:endParaRPr>
            </a:p>
            <a:p>
              <a:pPr marL="285750" marR="0" lvl="1" indent="-285750" algn="l" rtl="0">
                <a:lnSpc>
                  <a:spcPct val="90000"/>
                </a:lnSpc>
                <a:spcBef>
                  <a:spcPts val="0"/>
                </a:spcBef>
                <a:spcAft>
                  <a:spcPts val="0"/>
                </a:spcAft>
                <a:buClr>
                  <a:schemeClr val="dk1"/>
                </a:buClr>
                <a:buSzPts val="1500"/>
                <a:buFont typeface="Calibri"/>
                <a:buChar char="•"/>
              </a:pPr>
              <a:r>
                <a:rPr lang="en-US" sz="1500" dirty="0">
                  <a:solidFill>
                    <a:schemeClr val="dk1"/>
                  </a:solidFill>
                  <a:latin typeface="Gill Sans"/>
                  <a:ea typeface="Gill Sans"/>
                  <a:cs typeface="Gill Sans"/>
                  <a:sym typeface="Gill Sans"/>
                </a:rPr>
                <a:t>Dived deeper on each task to prioritize it.</a:t>
              </a:r>
            </a:p>
            <a:p>
              <a:pPr marL="285750" marR="0" lvl="1" indent="-285750" algn="l" rtl="0">
                <a:lnSpc>
                  <a:spcPct val="90000"/>
                </a:lnSpc>
                <a:spcBef>
                  <a:spcPts val="0"/>
                </a:spcBef>
                <a:spcAft>
                  <a:spcPts val="0"/>
                </a:spcAft>
                <a:buClr>
                  <a:schemeClr val="dk1"/>
                </a:buClr>
                <a:buSzPts val="1500"/>
                <a:buFont typeface="Calibri"/>
                <a:buChar char="•"/>
              </a:pPr>
              <a:r>
                <a:rPr lang="en-US" sz="1500" dirty="0">
                  <a:solidFill>
                    <a:schemeClr val="dk1"/>
                  </a:solidFill>
                  <a:latin typeface="Gill Sans"/>
                  <a:ea typeface="Gill Sans"/>
                  <a:cs typeface="Gill Sans"/>
                  <a:sym typeface="Gill Sans"/>
                </a:rPr>
                <a:t>Successfully reduced the queue of backlogs by 74 percent. </a:t>
              </a:r>
            </a:p>
            <a:p>
              <a:pPr marL="285750" marR="0" lvl="1" indent="-285750" algn="l" rtl="0">
                <a:lnSpc>
                  <a:spcPct val="90000"/>
                </a:lnSpc>
                <a:spcBef>
                  <a:spcPts val="0"/>
                </a:spcBef>
                <a:spcAft>
                  <a:spcPts val="0"/>
                </a:spcAft>
                <a:buClr>
                  <a:schemeClr val="dk1"/>
                </a:buClr>
                <a:buSzPts val="1500"/>
                <a:buFont typeface="Calibri"/>
                <a:buChar char="•"/>
              </a:pPr>
              <a:r>
                <a:rPr lang="en-US" sz="1500" dirty="0">
                  <a:solidFill>
                    <a:schemeClr val="dk1"/>
                  </a:solidFill>
                  <a:latin typeface="Gill Sans"/>
                  <a:ea typeface="Gill Sans"/>
                  <a:cs typeface="Gill Sans"/>
                  <a:sym typeface="Gill Sans"/>
                </a:rPr>
                <a:t>Invested time paid off while planning and development as tasks in backlogs got reduced.</a:t>
              </a:r>
            </a:p>
          </p:txBody>
        </p:sp>
        <p:grpSp>
          <p:nvGrpSpPr>
            <p:cNvPr id="41" name="Google Shape;275;p15">
              <a:extLst>
                <a:ext uri="{FF2B5EF4-FFF2-40B4-BE49-F238E27FC236}">
                  <a16:creationId xmlns:a16="http://schemas.microsoft.com/office/drawing/2014/main" id="{79372BC2-FC54-41D7-BA1B-BEB4CDE8E9B1}"/>
                </a:ext>
              </a:extLst>
            </p:cNvPr>
            <p:cNvGrpSpPr/>
            <p:nvPr/>
          </p:nvGrpSpPr>
          <p:grpSpPr>
            <a:xfrm>
              <a:off x="815340" y="1690688"/>
              <a:ext cx="1866397" cy="1501515"/>
              <a:chOff x="0" y="2275"/>
              <a:chExt cx="1866397" cy="1501515"/>
            </a:xfrm>
          </p:grpSpPr>
          <p:sp>
            <p:nvSpPr>
              <p:cNvPr id="42" name="Google Shape;276;p15">
                <a:extLst>
                  <a:ext uri="{FF2B5EF4-FFF2-40B4-BE49-F238E27FC236}">
                    <a16:creationId xmlns:a16="http://schemas.microsoft.com/office/drawing/2014/main" id="{02133546-FA20-468F-929A-67FDE967D43A}"/>
                  </a:ext>
                </a:extLst>
              </p:cNvPr>
              <p:cNvSpPr/>
              <p:nvPr/>
            </p:nvSpPr>
            <p:spPr>
              <a:xfrm>
                <a:off x="0" y="2275"/>
                <a:ext cx="1866397" cy="1501515"/>
              </a:xfrm>
              <a:prstGeom prst="roundRect">
                <a:avLst>
                  <a:gd name="adj" fmla="val 16667"/>
                </a:avLst>
              </a:prstGeom>
              <a:gradFill>
                <a:gsLst>
                  <a:gs pos="0">
                    <a:srgbClr val="8FB4AF"/>
                  </a:gs>
                  <a:gs pos="50000">
                    <a:srgbClr val="7EAEA6"/>
                  </a:gs>
                  <a:gs pos="100000">
                    <a:srgbClr val="6D9B95"/>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277;p15">
                <a:extLst>
                  <a:ext uri="{FF2B5EF4-FFF2-40B4-BE49-F238E27FC236}">
                    <a16:creationId xmlns:a16="http://schemas.microsoft.com/office/drawing/2014/main" id="{28C46A2A-8499-4E62-B23C-03EF28BDC554}"/>
                  </a:ext>
                </a:extLst>
              </p:cNvPr>
              <p:cNvSpPr txBox="1"/>
              <p:nvPr/>
            </p:nvSpPr>
            <p:spPr>
              <a:xfrm>
                <a:off x="73298" y="75573"/>
                <a:ext cx="1719801" cy="1354919"/>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a:solidFill>
                      <a:schemeClr val="lt1"/>
                    </a:solidFill>
                    <a:latin typeface="Calibri"/>
                    <a:ea typeface="Calibri"/>
                    <a:cs typeface="Calibri"/>
                    <a:sym typeface="Calibri"/>
                  </a:rPr>
                  <a:t>What went well</a:t>
                </a:r>
                <a:endParaRPr sz="1400" b="0" i="0" u="none" strike="noStrike" cap="none">
                  <a:solidFill>
                    <a:srgbClr val="000000"/>
                  </a:solidFill>
                  <a:latin typeface="Arial"/>
                  <a:ea typeface="Arial"/>
                  <a:cs typeface="Arial"/>
                  <a:sym typeface="Arial"/>
                </a:endParaRPr>
              </a:p>
            </p:txBody>
          </p:sp>
        </p:grpSp>
        <p:grpSp>
          <p:nvGrpSpPr>
            <p:cNvPr id="44" name="Google Shape;278;p15">
              <a:extLst>
                <a:ext uri="{FF2B5EF4-FFF2-40B4-BE49-F238E27FC236}">
                  <a16:creationId xmlns:a16="http://schemas.microsoft.com/office/drawing/2014/main" id="{6A025B2D-50FE-4EDC-AAD4-51211D9CAFA7}"/>
                </a:ext>
              </a:extLst>
            </p:cNvPr>
            <p:cNvGrpSpPr/>
            <p:nvPr/>
          </p:nvGrpSpPr>
          <p:grpSpPr>
            <a:xfrm>
              <a:off x="2681714" y="3417418"/>
              <a:ext cx="8754638" cy="1201225"/>
              <a:chOff x="1866388" y="1729005"/>
              <a:chExt cx="3318047" cy="1201225"/>
            </a:xfrm>
          </p:grpSpPr>
          <p:sp>
            <p:nvSpPr>
              <p:cNvPr id="45" name="Google Shape;279;p15">
                <a:extLst>
                  <a:ext uri="{FF2B5EF4-FFF2-40B4-BE49-F238E27FC236}">
                    <a16:creationId xmlns:a16="http://schemas.microsoft.com/office/drawing/2014/main" id="{40F7B274-4B20-4759-A0EA-0D108E9A1543}"/>
                  </a:ext>
                </a:extLst>
              </p:cNvPr>
              <p:cNvSpPr/>
              <p:nvPr/>
            </p:nvSpPr>
            <p:spPr>
              <a:xfrm rot="5400000">
                <a:off x="2924810" y="670604"/>
                <a:ext cx="1201212" cy="3318039"/>
              </a:xfrm>
              <a:prstGeom prst="round2SameRect">
                <a:avLst>
                  <a:gd name="adj1" fmla="val 16667"/>
                  <a:gd name="adj2" fmla="val 0"/>
                </a:avLst>
              </a:prstGeom>
              <a:solidFill>
                <a:srgbClr val="D8E2E0">
                  <a:alpha val="89019"/>
                </a:srgbClr>
              </a:solidFill>
              <a:ln w="9525" cap="flat" cmpd="sng">
                <a:solidFill>
                  <a:srgbClr val="D8E2E0">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280;p15">
                <a:extLst>
                  <a:ext uri="{FF2B5EF4-FFF2-40B4-BE49-F238E27FC236}">
                    <a16:creationId xmlns:a16="http://schemas.microsoft.com/office/drawing/2014/main" id="{397FB41E-0CFC-48C1-9CF7-6A1F4A8C9BE5}"/>
                  </a:ext>
                </a:extLst>
              </p:cNvPr>
              <p:cNvSpPr txBox="1"/>
              <p:nvPr/>
            </p:nvSpPr>
            <p:spPr>
              <a:xfrm>
                <a:off x="1866388" y="1729005"/>
                <a:ext cx="3259500" cy="1083900"/>
              </a:xfrm>
              <a:prstGeom prst="rect">
                <a:avLst/>
              </a:prstGeom>
              <a:noFill/>
              <a:ln>
                <a:noFill/>
              </a:ln>
            </p:spPr>
            <p:txBody>
              <a:bodyPr spcFirstLastPara="1" wrap="square" lIns="57150" tIns="28575" rIns="57150" bIns="28575" anchor="ctr" anchorCtr="0">
                <a:noAutofit/>
              </a:bodyPr>
              <a:lstStyle/>
              <a:p>
                <a:pPr marL="914400" marR="0" lvl="0" indent="0" algn="l" rtl="0">
                  <a:lnSpc>
                    <a:spcPct val="9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Gill Sans"/>
                  <a:ea typeface="Gill Sans"/>
                  <a:cs typeface="Gill Sans"/>
                  <a:sym typeface="Gill Sans"/>
                </a:endParaRPr>
              </a:p>
              <a:p>
                <a:pPr marL="285750" marR="0" lvl="1" indent="-285750" algn="l" rtl="0">
                  <a:lnSpc>
                    <a:spcPct val="90000"/>
                  </a:lnSpc>
                  <a:spcBef>
                    <a:spcPts val="225"/>
                  </a:spcBef>
                  <a:spcAft>
                    <a:spcPts val="0"/>
                  </a:spcAft>
                  <a:buClr>
                    <a:schemeClr val="dk1"/>
                  </a:buClr>
                  <a:buSzPts val="1500"/>
                  <a:buFont typeface="Arial"/>
                  <a:buChar char="•"/>
                </a:pPr>
                <a:r>
                  <a:rPr lang="en-US" sz="1500" dirty="0">
                    <a:solidFill>
                      <a:schemeClr val="dk1"/>
                    </a:solidFill>
                    <a:latin typeface="Gill Sans"/>
                    <a:ea typeface="Gill Sans"/>
                    <a:cs typeface="Gill Sans"/>
                    <a:sym typeface="Gill Sans"/>
                  </a:rPr>
                  <a:t>Although we had good planning and development meeting, we still need everyone to provide more input during discussion and planning. More inputs/suggestion will improve the quality of the task/project.</a:t>
                </a:r>
              </a:p>
              <a:p>
                <a:pPr marL="285750" marR="0" lvl="1" indent="-285750" algn="l" rtl="0">
                  <a:lnSpc>
                    <a:spcPct val="90000"/>
                  </a:lnSpc>
                  <a:spcBef>
                    <a:spcPts val="225"/>
                  </a:spcBef>
                  <a:spcAft>
                    <a:spcPts val="0"/>
                  </a:spcAft>
                  <a:buClr>
                    <a:schemeClr val="dk1"/>
                  </a:buClr>
                  <a:buSzPts val="1500"/>
                  <a:buFont typeface="Arial"/>
                  <a:buChar char="•"/>
                </a:pPr>
                <a:r>
                  <a:rPr lang="en-US" sz="1500" dirty="0">
                    <a:solidFill>
                      <a:schemeClr val="dk1"/>
                    </a:solidFill>
                    <a:latin typeface="Gill Sans"/>
                    <a:ea typeface="Gill Sans"/>
                    <a:cs typeface="Gill Sans"/>
                    <a:sym typeface="Gill Sans"/>
                  </a:rPr>
                  <a:t>Keep Jira task updated with progress and things to do.</a:t>
                </a:r>
              </a:p>
            </p:txBody>
          </p:sp>
        </p:grpSp>
        <p:grpSp>
          <p:nvGrpSpPr>
            <p:cNvPr id="47" name="Google Shape;281;p15">
              <a:extLst>
                <a:ext uri="{FF2B5EF4-FFF2-40B4-BE49-F238E27FC236}">
                  <a16:creationId xmlns:a16="http://schemas.microsoft.com/office/drawing/2014/main" id="{E71E7D91-9465-4F04-8CF2-034262A9FFDF}"/>
                </a:ext>
              </a:extLst>
            </p:cNvPr>
            <p:cNvGrpSpPr/>
            <p:nvPr/>
          </p:nvGrpSpPr>
          <p:grpSpPr>
            <a:xfrm>
              <a:off x="815340" y="3267279"/>
              <a:ext cx="1866397" cy="1501515"/>
              <a:chOff x="0" y="1578866"/>
              <a:chExt cx="1866397" cy="1501515"/>
            </a:xfrm>
          </p:grpSpPr>
          <p:sp>
            <p:nvSpPr>
              <p:cNvPr id="48" name="Google Shape;282;p15">
                <a:extLst>
                  <a:ext uri="{FF2B5EF4-FFF2-40B4-BE49-F238E27FC236}">
                    <a16:creationId xmlns:a16="http://schemas.microsoft.com/office/drawing/2014/main" id="{1F4397A1-4128-4DA0-857C-56992966494E}"/>
                  </a:ext>
                </a:extLst>
              </p:cNvPr>
              <p:cNvSpPr/>
              <p:nvPr/>
            </p:nvSpPr>
            <p:spPr>
              <a:xfrm>
                <a:off x="0" y="1578866"/>
                <a:ext cx="1866397" cy="1501515"/>
              </a:xfrm>
              <a:prstGeom prst="roundRect">
                <a:avLst>
                  <a:gd name="adj" fmla="val 16667"/>
                </a:avLst>
              </a:prstGeom>
              <a:gradFill>
                <a:gsLst>
                  <a:gs pos="0">
                    <a:srgbClr val="8FB4AF"/>
                  </a:gs>
                  <a:gs pos="50000">
                    <a:srgbClr val="7EAEA6"/>
                  </a:gs>
                  <a:gs pos="100000">
                    <a:srgbClr val="6D9B95"/>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283;p15">
                <a:extLst>
                  <a:ext uri="{FF2B5EF4-FFF2-40B4-BE49-F238E27FC236}">
                    <a16:creationId xmlns:a16="http://schemas.microsoft.com/office/drawing/2014/main" id="{00FF1596-3318-4AD8-B8BC-03C37D88094B}"/>
                  </a:ext>
                </a:extLst>
              </p:cNvPr>
              <p:cNvSpPr txBox="1"/>
              <p:nvPr/>
            </p:nvSpPr>
            <p:spPr>
              <a:xfrm>
                <a:off x="73298" y="1652164"/>
                <a:ext cx="1719801" cy="1354919"/>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dirty="0">
                    <a:solidFill>
                      <a:schemeClr val="lt1"/>
                    </a:solidFill>
                    <a:latin typeface="Calibri"/>
                    <a:ea typeface="Calibri"/>
                    <a:cs typeface="Calibri"/>
                    <a:sym typeface="Calibri"/>
                  </a:rPr>
                  <a:t>What needs improvement for future</a:t>
                </a:r>
                <a:endParaRPr sz="1400" b="0" i="0" u="none" strike="noStrike" cap="none" dirty="0">
                  <a:solidFill>
                    <a:srgbClr val="000000"/>
                  </a:solidFill>
                  <a:latin typeface="Arial"/>
                  <a:ea typeface="Arial"/>
                  <a:cs typeface="Arial"/>
                  <a:sym typeface="Arial"/>
                </a:endParaRPr>
              </a:p>
            </p:txBody>
          </p:sp>
        </p:grpSp>
        <p:grpSp>
          <p:nvGrpSpPr>
            <p:cNvPr id="50" name="Google Shape;284;p15">
              <a:extLst>
                <a:ext uri="{FF2B5EF4-FFF2-40B4-BE49-F238E27FC236}">
                  <a16:creationId xmlns:a16="http://schemas.microsoft.com/office/drawing/2014/main" id="{501EBAE4-03A0-4EAB-B8C1-01FC4197F6EB}"/>
                </a:ext>
              </a:extLst>
            </p:cNvPr>
            <p:cNvGrpSpPr/>
            <p:nvPr/>
          </p:nvGrpSpPr>
          <p:grpSpPr>
            <a:xfrm>
              <a:off x="2681736" y="4994022"/>
              <a:ext cx="8754614" cy="1201212"/>
              <a:chOff x="1866397" y="3305609"/>
              <a:chExt cx="3318039" cy="1201212"/>
            </a:xfrm>
          </p:grpSpPr>
          <p:sp>
            <p:nvSpPr>
              <p:cNvPr id="51" name="Google Shape;285;p15">
                <a:extLst>
                  <a:ext uri="{FF2B5EF4-FFF2-40B4-BE49-F238E27FC236}">
                    <a16:creationId xmlns:a16="http://schemas.microsoft.com/office/drawing/2014/main" id="{75E89C1C-C385-4C73-8C35-4DEA37496F03}"/>
                  </a:ext>
                </a:extLst>
              </p:cNvPr>
              <p:cNvSpPr/>
              <p:nvPr/>
            </p:nvSpPr>
            <p:spPr>
              <a:xfrm rot="5400000">
                <a:off x="2924810" y="2247195"/>
                <a:ext cx="1201212" cy="3318039"/>
              </a:xfrm>
              <a:prstGeom prst="round2SameRect">
                <a:avLst>
                  <a:gd name="adj1" fmla="val 16667"/>
                  <a:gd name="adj2" fmla="val 0"/>
                </a:avLst>
              </a:prstGeom>
              <a:solidFill>
                <a:srgbClr val="D8E2E0">
                  <a:alpha val="89019"/>
                </a:srgbClr>
              </a:solidFill>
              <a:ln w="9525" cap="flat" cmpd="sng">
                <a:solidFill>
                  <a:srgbClr val="D8E2E0">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286;p15">
                <a:extLst>
                  <a:ext uri="{FF2B5EF4-FFF2-40B4-BE49-F238E27FC236}">
                    <a16:creationId xmlns:a16="http://schemas.microsoft.com/office/drawing/2014/main" id="{0E1094F0-3AF3-4013-8D04-BA225061F293}"/>
                  </a:ext>
                </a:extLst>
              </p:cNvPr>
              <p:cNvSpPr txBox="1"/>
              <p:nvPr/>
            </p:nvSpPr>
            <p:spPr>
              <a:xfrm>
                <a:off x="1866397" y="3364246"/>
                <a:ext cx="3259401" cy="1083936"/>
              </a:xfrm>
              <a:prstGeom prst="rect">
                <a:avLst/>
              </a:prstGeom>
              <a:noFill/>
              <a:ln>
                <a:noFill/>
              </a:ln>
            </p:spPr>
            <p:txBody>
              <a:bodyPr spcFirstLastPara="1" wrap="square" lIns="57150" tIns="28575" rIns="57150" bIns="28575" anchor="ctr" anchorCtr="0">
                <a:noAutofit/>
              </a:bodyPr>
              <a:lstStyle/>
              <a:p>
                <a:pPr marL="285750" marR="0" lvl="1" indent="-285750"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1"/>
                    </a:solidFill>
                    <a:latin typeface="Gill Sans"/>
                    <a:ea typeface="Gill Sans"/>
                    <a:cs typeface="Gill Sans"/>
                    <a:sym typeface="Gill Sans"/>
                  </a:rPr>
                  <a:t>Follow the Scrum principles more thoroughly. </a:t>
                </a:r>
              </a:p>
              <a:p>
                <a:pPr marL="285750" marR="0" lvl="1" indent="-285750" algn="l" rtl="0">
                  <a:lnSpc>
                    <a:spcPct val="90000"/>
                  </a:lnSpc>
                  <a:spcBef>
                    <a:spcPts val="0"/>
                  </a:spcBef>
                  <a:spcAft>
                    <a:spcPts val="0"/>
                  </a:spcAft>
                  <a:buClr>
                    <a:schemeClr val="dk1"/>
                  </a:buClr>
                  <a:buSzPts val="1500"/>
                  <a:buFont typeface="Arial"/>
                  <a:buChar char="•"/>
                </a:pPr>
                <a:r>
                  <a:rPr lang="en-US" sz="1500" b="0" i="0" u="none" strike="noStrike" cap="none" dirty="0">
                    <a:solidFill>
                      <a:schemeClr val="dk1"/>
                    </a:solidFill>
                    <a:latin typeface="Gill Sans"/>
                    <a:ea typeface="Gill Sans"/>
                    <a:cs typeface="Gill Sans"/>
                    <a:sym typeface="Gill Sans"/>
                  </a:rPr>
                  <a:t>Start to </a:t>
                </a:r>
                <a:r>
                  <a:rPr lang="en-US" sz="1500" dirty="0">
                    <a:solidFill>
                      <a:schemeClr val="dk1"/>
                    </a:solidFill>
                    <a:latin typeface="Gill Sans"/>
                    <a:ea typeface="Gill Sans"/>
                    <a:cs typeface="Gill Sans"/>
                    <a:sym typeface="Gill Sans"/>
                  </a:rPr>
                  <a:t>discuss the progress on each task and re-prioritize or re-allocate the resources during the stand-up on daily basis.</a:t>
                </a:r>
                <a:endParaRPr lang="en-US" sz="1500" b="0" i="0" u="none" strike="noStrike" cap="none" dirty="0">
                  <a:solidFill>
                    <a:schemeClr val="dk1"/>
                  </a:solidFill>
                  <a:latin typeface="Gill Sans"/>
                  <a:ea typeface="Gill Sans"/>
                  <a:cs typeface="Gill Sans"/>
                  <a:sym typeface="Gill Sans"/>
                </a:endParaRPr>
              </a:p>
            </p:txBody>
          </p:sp>
        </p:grpSp>
        <p:grpSp>
          <p:nvGrpSpPr>
            <p:cNvPr id="53" name="Google Shape;287;p15">
              <a:extLst>
                <a:ext uri="{FF2B5EF4-FFF2-40B4-BE49-F238E27FC236}">
                  <a16:creationId xmlns:a16="http://schemas.microsoft.com/office/drawing/2014/main" id="{69CAFCD5-B91D-49BF-9A4F-56F057571F1E}"/>
                </a:ext>
              </a:extLst>
            </p:cNvPr>
            <p:cNvGrpSpPr/>
            <p:nvPr/>
          </p:nvGrpSpPr>
          <p:grpSpPr>
            <a:xfrm>
              <a:off x="815340" y="4843870"/>
              <a:ext cx="1866397" cy="1501515"/>
              <a:chOff x="0" y="3155457"/>
              <a:chExt cx="1866397" cy="1501515"/>
            </a:xfrm>
          </p:grpSpPr>
          <p:sp>
            <p:nvSpPr>
              <p:cNvPr id="54" name="Google Shape;288;p15">
                <a:extLst>
                  <a:ext uri="{FF2B5EF4-FFF2-40B4-BE49-F238E27FC236}">
                    <a16:creationId xmlns:a16="http://schemas.microsoft.com/office/drawing/2014/main" id="{C8074710-D64A-4FCD-98D2-8E5452ED0661}"/>
                  </a:ext>
                </a:extLst>
              </p:cNvPr>
              <p:cNvSpPr/>
              <p:nvPr/>
            </p:nvSpPr>
            <p:spPr>
              <a:xfrm>
                <a:off x="0" y="3155457"/>
                <a:ext cx="1866397" cy="1501515"/>
              </a:xfrm>
              <a:prstGeom prst="roundRect">
                <a:avLst>
                  <a:gd name="adj" fmla="val 16667"/>
                </a:avLst>
              </a:prstGeom>
              <a:gradFill>
                <a:gsLst>
                  <a:gs pos="0">
                    <a:srgbClr val="8FB4AF"/>
                  </a:gs>
                  <a:gs pos="50000">
                    <a:srgbClr val="7EAEA6"/>
                  </a:gs>
                  <a:gs pos="100000">
                    <a:srgbClr val="6D9B95"/>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289;p15">
                <a:extLst>
                  <a:ext uri="{FF2B5EF4-FFF2-40B4-BE49-F238E27FC236}">
                    <a16:creationId xmlns:a16="http://schemas.microsoft.com/office/drawing/2014/main" id="{B1D4BDE8-6B86-42B9-A648-D2A56B4E2B69}"/>
                  </a:ext>
                </a:extLst>
              </p:cNvPr>
              <p:cNvSpPr txBox="1"/>
              <p:nvPr/>
            </p:nvSpPr>
            <p:spPr>
              <a:xfrm>
                <a:off x="73298" y="3228755"/>
                <a:ext cx="1719801" cy="1354919"/>
              </a:xfrm>
              <a:prstGeom prst="rect">
                <a:avLst/>
              </a:prstGeom>
              <a:noFill/>
              <a:ln>
                <a:noFill/>
              </a:ln>
            </p:spPr>
            <p:txBody>
              <a:bodyPr spcFirstLastPara="1" wrap="square" lIns="76200" tIns="38100" rIns="76200" bIns="38100" anchor="ctr" anchorCtr="0">
                <a:noAutofit/>
              </a:bodyPr>
              <a:lstStyle/>
              <a:p>
                <a:pPr marL="0" marR="0" lvl="0" indent="0" algn="ctr" rtl="0">
                  <a:lnSpc>
                    <a:spcPct val="90000"/>
                  </a:lnSpc>
                  <a:spcBef>
                    <a:spcPts val="0"/>
                  </a:spcBef>
                  <a:spcAft>
                    <a:spcPts val="0"/>
                  </a:spcAft>
                  <a:buClr>
                    <a:schemeClr val="lt1"/>
                  </a:buClr>
                  <a:buSzPts val="2000"/>
                  <a:buFont typeface="Calibri"/>
                  <a:buNone/>
                </a:pPr>
                <a:r>
                  <a:rPr lang="en-US" sz="2000" b="0" i="0" u="none" strike="noStrike" cap="none" dirty="0">
                    <a:solidFill>
                      <a:schemeClr val="lt1"/>
                    </a:solidFill>
                    <a:latin typeface="Calibri"/>
                    <a:ea typeface="Calibri"/>
                    <a:cs typeface="Calibri"/>
                    <a:sym typeface="Calibri"/>
                  </a:rPr>
                  <a:t>Next Steps</a:t>
                </a:r>
              </a:p>
              <a:p>
                <a:pPr marL="0" marR="0" lvl="0" indent="0" algn="ctr"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Arial"/>
                    <a:cs typeface="Calibri"/>
                    <a:sym typeface="Calibri"/>
                  </a:rPr>
                  <a:t>For future</a:t>
                </a:r>
                <a:endParaRPr sz="1400" b="0" i="0" u="none" strike="noStrike" cap="none" dirty="0">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2206155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C3F8-0CC8-8A45-8992-CB0B7A905AE6}"/>
              </a:ext>
            </a:extLst>
          </p:cNvPr>
          <p:cNvSpPr>
            <a:spLocks noGrp="1"/>
          </p:cNvSpPr>
          <p:nvPr>
            <p:ph type="title"/>
          </p:nvPr>
        </p:nvSpPr>
        <p:spPr>
          <a:xfrm>
            <a:off x="2000327" y="2766218"/>
            <a:ext cx="8191345" cy="1325563"/>
          </a:xfrm>
        </p:spPr>
        <p:txBody>
          <a:bodyPr>
            <a:normAutofit/>
          </a:bodyPr>
          <a:lstStyle/>
          <a:p>
            <a:pPr algn="ctr"/>
            <a:r>
              <a:rPr lang="en-US" dirty="0"/>
              <a:t>Conclusion</a:t>
            </a:r>
          </a:p>
        </p:txBody>
      </p:sp>
    </p:spTree>
    <p:extLst>
      <p:ext uri="{BB962C8B-B14F-4D97-AF65-F5344CB8AC3E}">
        <p14:creationId xmlns:p14="http://schemas.microsoft.com/office/powerpoint/2010/main" val="400277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Future Scope</a:t>
            </a:r>
          </a:p>
        </p:txBody>
      </p:sp>
      <p:sp>
        <p:nvSpPr>
          <p:cNvPr id="3" name="TextBox 2">
            <a:extLst>
              <a:ext uri="{FF2B5EF4-FFF2-40B4-BE49-F238E27FC236}">
                <a16:creationId xmlns:a16="http://schemas.microsoft.com/office/drawing/2014/main" id="{15394936-DC8A-40DC-85C4-45FA37AFC7FB}"/>
              </a:ext>
            </a:extLst>
          </p:cNvPr>
          <p:cNvSpPr txBox="1"/>
          <p:nvPr/>
        </p:nvSpPr>
        <p:spPr>
          <a:xfrm>
            <a:off x="1466850" y="1809750"/>
            <a:ext cx="7162800" cy="321945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62686CD4-2C1B-4D25-8A07-19D8671B434D}"/>
              </a:ext>
            </a:extLst>
          </p:cNvPr>
          <p:cNvSpPr txBox="1"/>
          <p:nvPr/>
        </p:nvSpPr>
        <p:spPr>
          <a:xfrm>
            <a:off x="499237" y="1275639"/>
            <a:ext cx="6454013" cy="4893647"/>
          </a:xfrm>
          <a:prstGeom prst="rect">
            <a:avLst/>
          </a:prstGeom>
          <a:noFill/>
        </p:spPr>
        <p:txBody>
          <a:bodyPr wrap="square" rtlCol="0">
            <a:spAutoFit/>
          </a:bodyPr>
          <a:lstStyle/>
          <a:p>
            <a:pPr marL="285750" indent="-285750" fontAlgn="base">
              <a:buFont typeface="Arial" panose="020B0604020202020204" pitchFamily="34" charset="0"/>
              <a:buChar char="•"/>
            </a:pPr>
            <a:r>
              <a:rPr lang="en-US" sz="2400" dirty="0"/>
              <a:t>We can add a discussion area where registered users can help each other with their difficulties in the code.</a:t>
            </a:r>
          </a:p>
          <a:p>
            <a:pPr marL="285750" indent="-285750" fontAlgn="base">
              <a:buFont typeface="Arial" panose="020B0604020202020204" pitchFamily="34" charset="0"/>
              <a:buChar char="•"/>
            </a:pPr>
            <a:endParaRPr lang="en-US" sz="2400" dirty="0"/>
          </a:p>
          <a:p>
            <a:pPr marL="285750" indent="-285750" fontAlgn="base">
              <a:buFont typeface="Arial" panose="020B0604020202020204" pitchFamily="34" charset="0"/>
              <a:buChar char="•"/>
            </a:pPr>
            <a:r>
              <a:rPr lang="en-US" sz="2400" dirty="0"/>
              <a:t>We can update our web application to make it more user friendly.</a:t>
            </a:r>
          </a:p>
          <a:p>
            <a:pPr marL="285750" indent="-285750" fontAlgn="base">
              <a:buFont typeface="Arial" panose="020B0604020202020204" pitchFamily="34" charset="0"/>
              <a:buChar char="•"/>
            </a:pPr>
            <a:endParaRPr lang="en-US" sz="2400" dirty="0"/>
          </a:p>
          <a:p>
            <a:pPr marL="285750" indent="-285750" fontAlgn="base">
              <a:buFont typeface="Arial" panose="020B0604020202020204" pitchFamily="34" charset="0"/>
              <a:buChar char="•"/>
            </a:pPr>
            <a:r>
              <a:rPr lang="en-US" sz="2400" dirty="0"/>
              <a:t>We can expand our application for compiling various other programming languages.</a:t>
            </a:r>
          </a:p>
          <a:p>
            <a:pPr marL="285750" indent="-285750" fontAlgn="base">
              <a:buFont typeface="Arial" panose="020B0604020202020204" pitchFamily="34" charset="0"/>
              <a:buChar char="•"/>
            </a:pPr>
            <a:endParaRPr lang="en-US" sz="2400" dirty="0"/>
          </a:p>
          <a:p>
            <a:pPr marL="285750" indent="-285750" fontAlgn="base">
              <a:buFont typeface="Arial" panose="020B0604020202020204" pitchFamily="34" charset="0"/>
              <a:buChar char="•"/>
            </a:pPr>
            <a:r>
              <a:rPr lang="en-US" sz="2400" dirty="0"/>
              <a:t>Implement strict privacy for user's data safety.</a:t>
            </a:r>
          </a:p>
        </p:txBody>
      </p:sp>
    </p:spTree>
    <p:extLst>
      <p:ext uri="{BB962C8B-B14F-4D97-AF65-F5344CB8AC3E}">
        <p14:creationId xmlns:p14="http://schemas.microsoft.com/office/powerpoint/2010/main" val="2789622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Oval 13">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5" name="Group 14">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6" name="Group 15">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7" name="Rectangle 16">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3" name="Rectangle 22">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5" name="Rectangle 24">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93F1402-2867-4C4F-A1BA-606198AD7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887A981-7310-4FDA-96E6-73ECCD6C4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ED4C940-D8EF-42FB-B65E-81A70494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6A1B230-58D0-41AA-8ACD-0AE93078B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6000" y="0"/>
            <a:ext cx="10800000" cy="6858000"/>
            <a:chOff x="2328000" y="0"/>
            <a:chExt cx="2880000" cy="1440000"/>
          </a:xfrm>
        </p:grpSpPr>
        <p:sp>
          <p:nvSpPr>
            <p:cNvPr id="34" name="Rectangle 33">
              <a:extLst>
                <a:ext uri="{FF2B5EF4-FFF2-40B4-BE49-F238E27FC236}">
                  <a16:creationId xmlns:a16="http://schemas.microsoft.com/office/drawing/2014/main" id="{91B32BAF-B8A7-40EA-8C6C-3409A4268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AB64E17-54DF-4E9F-BB8F-9619CAE1A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F7AEDD01-B338-442A-9214-A38E48E3F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8" name="Rectangle 37">
              <a:extLst>
                <a:ext uri="{FF2B5EF4-FFF2-40B4-BE49-F238E27FC236}">
                  <a16:creationId xmlns:a16="http://schemas.microsoft.com/office/drawing/2014/main" id="{1444701A-B337-4728-803C-208856DC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B1125A-A245-40E7-937C-DB195DADF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445038F8-360D-46AD-B2F1-47DAB7AA0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1297267-64FC-46DE-88B8-E76DC4691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40000" y="549276"/>
            <a:ext cx="4500561" cy="4259814"/>
          </a:xfrm>
        </p:spPr>
        <p:txBody>
          <a:bodyPr vert="horz" lIns="91440" tIns="45720" rIns="91440" bIns="45720" rtlCol="0" anchor="b">
            <a:normAutofit/>
          </a:bodyPr>
          <a:lstStyle/>
          <a:p>
            <a:r>
              <a:rPr lang="en-US" sz="8800" dirty="0"/>
              <a:t>Velocity Report</a:t>
            </a:r>
          </a:p>
        </p:txBody>
      </p:sp>
      <p:sp>
        <p:nvSpPr>
          <p:cNvPr id="45" name="Freeform: Shape 44">
            <a:extLst>
              <a:ext uri="{FF2B5EF4-FFF2-40B4-BE49-F238E27FC236}">
                <a16:creationId xmlns:a16="http://schemas.microsoft.com/office/drawing/2014/main" id="{D0A09031-1697-4CF1-8372-9D6B798E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A5127136-A857-4377-ACCF-90104301E0D3}"/>
              </a:ext>
            </a:extLst>
          </p:cNvPr>
          <p:cNvPicPr>
            <a:picLocks noChangeAspect="1"/>
          </p:cNvPicPr>
          <p:nvPr/>
        </p:nvPicPr>
        <p:blipFill rotWithShape="1">
          <a:blip r:embed="rId2">
            <a:extLst>
              <a:ext uri="{28A0092B-C50C-407E-A947-70E740481C1C}">
                <a14:useLocalDpi xmlns:a14="http://schemas.microsoft.com/office/drawing/2010/main" val="0"/>
              </a:ext>
            </a:extLst>
          </a:blip>
          <a:srcRect l="2397" t="2481" r="1366" b="4475"/>
          <a:stretch/>
        </p:blipFill>
        <p:spPr>
          <a:xfrm>
            <a:off x="5816939" y="1736269"/>
            <a:ext cx="6318644" cy="3604260"/>
          </a:xfrm>
          <a:prstGeom prst="rect">
            <a:avLst/>
          </a:prstGeom>
        </p:spPr>
      </p:pic>
      <p:sp>
        <p:nvSpPr>
          <p:cNvPr id="7" name="TextBox 6">
            <a:extLst>
              <a:ext uri="{FF2B5EF4-FFF2-40B4-BE49-F238E27FC236}">
                <a16:creationId xmlns:a16="http://schemas.microsoft.com/office/drawing/2014/main" id="{1EF16A67-A121-4E42-83A3-B5EC34C50AEE}"/>
              </a:ext>
            </a:extLst>
          </p:cNvPr>
          <p:cNvSpPr txBox="1"/>
          <p:nvPr/>
        </p:nvSpPr>
        <p:spPr>
          <a:xfrm>
            <a:off x="236678" y="5371398"/>
            <a:ext cx="4745939" cy="369332"/>
          </a:xfrm>
          <a:prstGeom prst="rect">
            <a:avLst/>
          </a:prstGeom>
          <a:noFill/>
        </p:spPr>
        <p:txBody>
          <a:bodyPr wrap="square" rtlCol="0">
            <a:spAutoFit/>
          </a:bodyPr>
          <a:lstStyle/>
          <a:p>
            <a:r>
              <a:rPr lang="en-US" dirty="0"/>
              <a:t>This velocity report is based on story points.</a:t>
            </a:r>
          </a:p>
        </p:txBody>
      </p:sp>
    </p:spTree>
    <p:extLst>
      <p:ext uri="{BB962C8B-B14F-4D97-AF65-F5344CB8AC3E}">
        <p14:creationId xmlns:p14="http://schemas.microsoft.com/office/powerpoint/2010/main" val="6031370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7" name="Google Shape;297;p17"/>
          <p:cNvSpPr txBox="1">
            <a:spLocks noGrp="1"/>
          </p:cNvSpPr>
          <p:nvPr>
            <p:ph type="body" idx="1"/>
          </p:nvPr>
        </p:nvSpPr>
        <p:spPr>
          <a:xfrm>
            <a:off x="777239" y="3428999"/>
            <a:ext cx="6168331" cy="2747963"/>
          </a:xfrm>
          <a:prstGeom prst="rect">
            <a:avLst/>
          </a:prstGeom>
          <a:noFill/>
          <a:ln>
            <a:noFill/>
          </a:ln>
        </p:spPr>
        <p:txBody>
          <a:bodyPr spcFirstLastPara="1" wrap="square" lIns="91425" tIns="45700" rIns="91425" bIns="45700" anchor="t" anchorCtr="0">
            <a:normAutofit/>
          </a:bodyPr>
          <a:lstStyle/>
          <a:p>
            <a:pPr marL="0" lvl="0" indent="0">
              <a:spcBef>
                <a:spcPts val="600"/>
              </a:spcBef>
              <a:buNone/>
            </a:pPr>
            <a:r>
              <a:rPr lang="en-US" b="1" dirty="0">
                <a:sym typeface="Muli"/>
              </a:rPr>
              <a:t>GitHub wiki</a:t>
            </a:r>
          </a:p>
          <a:p>
            <a:pPr marL="0" lvl="0" indent="0">
              <a:spcBef>
                <a:spcPts val="600"/>
              </a:spcBef>
              <a:buNone/>
            </a:pPr>
            <a:r>
              <a:rPr lang="en-US" dirty="0">
                <a:sym typeface="Muli"/>
                <a:hlinkClick r:id="rId3"/>
              </a:rPr>
              <a:t>https://github.com/sg99356n/OnlineCC/wiki</a:t>
            </a:r>
            <a:endParaRPr lang="en-US" dirty="0">
              <a:sym typeface="Muli"/>
            </a:endParaRPr>
          </a:p>
          <a:p>
            <a:pPr lvl="0">
              <a:spcBef>
                <a:spcPts val="600"/>
              </a:spcBef>
            </a:pPr>
            <a:endParaRPr lang="en-US" dirty="0">
              <a:sym typeface="Muli"/>
            </a:endParaRPr>
          </a:p>
          <a:p>
            <a:pPr marL="0" lvl="0" indent="0">
              <a:spcBef>
                <a:spcPts val="600"/>
              </a:spcBef>
              <a:buNone/>
            </a:pPr>
            <a:r>
              <a:rPr lang="en-US" b="1" dirty="0">
                <a:sym typeface="Muli"/>
              </a:rPr>
              <a:t>Code Repository</a:t>
            </a:r>
          </a:p>
          <a:p>
            <a:pPr marL="0" lvl="0" indent="0">
              <a:spcBef>
                <a:spcPts val="600"/>
              </a:spcBef>
              <a:buNone/>
            </a:pPr>
            <a:r>
              <a:rPr lang="en-US" dirty="0">
                <a:sym typeface="Muli"/>
                <a:hlinkClick r:id="rId4"/>
              </a:rPr>
              <a:t>https://github.com/sg99356n/OnlineCC</a:t>
            </a:r>
            <a:endParaRPr lang="en-US" dirty="0">
              <a:sym typeface="Muli"/>
            </a:endParaRPr>
          </a:p>
          <a:p>
            <a:pPr lvl="0">
              <a:spcBef>
                <a:spcPts val="600"/>
              </a:spcBef>
            </a:pPr>
            <a:endParaRPr lang="en-US" dirty="0">
              <a:sym typeface="Muli"/>
            </a:endParaRPr>
          </a:p>
        </p:txBody>
      </p:sp>
      <p:sp>
        <p:nvSpPr>
          <p:cNvPr id="298" name="Google Shape;298;p17"/>
          <p:cNvSpPr/>
          <p:nvPr/>
        </p:nvSpPr>
        <p:spPr>
          <a:xfrm>
            <a:off x="7145594" y="262979"/>
            <a:ext cx="3522397" cy="3522397"/>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9" name="Google Shape;299;p17"/>
          <p:cNvGrpSpPr/>
          <p:nvPr/>
        </p:nvGrpSpPr>
        <p:grpSpPr>
          <a:xfrm>
            <a:off x="8132461" y="220046"/>
            <a:ext cx="3455469" cy="4723381"/>
            <a:chOff x="8132461" y="220046"/>
            <a:chExt cx="3455469" cy="4723381"/>
          </a:xfrm>
        </p:grpSpPr>
        <p:sp>
          <p:nvSpPr>
            <p:cNvPr id="300" name="Google Shape;300;p17"/>
            <p:cNvSpPr/>
            <p:nvPr/>
          </p:nvSpPr>
          <p:spPr>
            <a:xfrm>
              <a:off x="8261858" y="4716692"/>
              <a:ext cx="226735" cy="226735"/>
            </a:xfrm>
            <a:prstGeom prst="ellipse">
              <a:avLst/>
            </a:prstGeom>
            <a:solidFill>
              <a:srgbClr val="9744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1" name="Google Shape;301;p17"/>
            <p:cNvSpPr/>
            <p:nvPr/>
          </p:nvSpPr>
          <p:spPr>
            <a:xfrm>
              <a:off x="8723226" y="4129921"/>
              <a:ext cx="466441" cy="466441"/>
            </a:xfrm>
            <a:prstGeom prst="ellipse">
              <a:avLst/>
            </a:prstGeom>
            <a:solidFill>
              <a:srgbClr val="B1CA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2" name="Google Shape;302;p17"/>
            <p:cNvSpPr/>
            <p:nvPr/>
          </p:nvSpPr>
          <p:spPr>
            <a:xfrm>
              <a:off x="8132461" y="4194350"/>
              <a:ext cx="113367" cy="113367"/>
            </a:xfrm>
            <a:prstGeom prst="ellipse">
              <a:avLst/>
            </a:prstGeom>
            <a:solidFill>
              <a:srgbClr val="F39E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3" name="Google Shape;303;p17"/>
            <p:cNvSpPr/>
            <p:nvPr/>
          </p:nvSpPr>
          <p:spPr>
            <a:xfrm>
              <a:off x="11004744" y="220046"/>
              <a:ext cx="94160" cy="94160"/>
            </a:xfrm>
            <a:prstGeom prst="ellipse">
              <a:avLst/>
            </a:prstGeom>
            <a:solidFill>
              <a:srgbClr val="E3BEBE">
                <a:alpha val="2705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4" name="Google Shape;304;p17"/>
            <p:cNvSpPr/>
            <p:nvPr/>
          </p:nvSpPr>
          <p:spPr>
            <a:xfrm>
              <a:off x="11241342" y="397053"/>
              <a:ext cx="346588" cy="346588"/>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17"/>
            <p:cNvSpPr/>
            <p:nvPr/>
          </p:nvSpPr>
          <p:spPr>
            <a:xfrm>
              <a:off x="11241342" y="1087308"/>
              <a:ext cx="113367" cy="113367"/>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306" name="Google Shape;306;p17" descr="Marker"/>
          <p:cNvPicPr preferRelativeResize="0"/>
          <p:nvPr/>
        </p:nvPicPr>
        <p:blipFill rotWithShape="1">
          <a:blip r:embed="rId5">
            <a:alphaModFix/>
          </a:blip>
          <a:srcRect/>
          <a:stretch/>
        </p:blipFill>
        <p:spPr>
          <a:xfrm>
            <a:off x="7793594" y="966044"/>
            <a:ext cx="2221985" cy="2221985"/>
          </a:xfrm>
          <a:prstGeom prst="rect">
            <a:avLst/>
          </a:prstGeom>
          <a:noFill/>
          <a:ln>
            <a:noFill/>
          </a:ln>
        </p:spPr>
      </p:pic>
      <p:pic>
        <p:nvPicPr>
          <p:cNvPr id="307" name="Google Shape;307;p17"/>
          <p:cNvPicPr preferRelativeResize="0"/>
          <p:nvPr/>
        </p:nvPicPr>
        <p:blipFill rotWithShape="1">
          <a:blip r:embed="rId6">
            <a:alphaModFix/>
          </a:blip>
          <a:srcRect l="18631" t="16485" r="52721" b="17440"/>
          <a:stretch/>
        </p:blipFill>
        <p:spPr>
          <a:xfrm>
            <a:off x="10854666" y="743641"/>
            <a:ext cx="1334286" cy="3077509"/>
          </a:xfrm>
          <a:prstGeom prst="rect">
            <a:avLst/>
          </a:prstGeom>
          <a:noFill/>
          <a:ln>
            <a:noFill/>
          </a:ln>
        </p:spPr>
      </p:pic>
      <p:sp>
        <p:nvSpPr>
          <p:cNvPr id="308" name="Google Shape;308;p17"/>
          <p:cNvSpPr/>
          <p:nvPr/>
        </p:nvSpPr>
        <p:spPr>
          <a:xfrm>
            <a:off x="9148847" y="3890057"/>
            <a:ext cx="3043153" cy="2967943"/>
          </a:xfrm>
          <a:custGeom>
            <a:avLst/>
            <a:gdLst/>
            <a:ahLst/>
            <a:cxnLst/>
            <a:rect l="l" t="t" r="r" b="b"/>
            <a:pathLst>
              <a:path w="4051324" h="3951198" extrusionOk="0">
                <a:moveTo>
                  <a:pt x="2361523" y="0"/>
                </a:moveTo>
                <a:cubicBezTo>
                  <a:pt x="3013639" y="0"/>
                  <a:pt x="3604020" y="264323"/>
                  <a:pt x="4031372" y="691674"/>
                </a:cubicBezTo>
                <a:lnTo>
                  <a:pt x="4051324" y="713627"/>
                </a:lnTo>
                <a:lnTo>
                  <a:pt x="4051324" y="3951198"/>
                </a:lnTo>
                <a:lnTo>
                  <a:pt x="618807" y="3951198"/>
                </a:lnTo>
                <a:lnTo>
                  <a:pt x="539257" y="3863671"/>
                </a:lnTo>
                <a:cubicBezTo>
                  <a:pt x="202372" y="3455461"/>
                  <a:pt x="0" y="2932125"/>
                  <a:pt x="0" y="2361523"/>
                </a:cubicBezTo>
                <a:cubicBezTo>
                  <a:pt x="0" y="1057290"/>
                  <a:pt x="1057290" y="0"/>
                  <a:pt x="2361523" y="0"/>
                </a:cubicBezTo>
                <a:close/>
              </a:path>
            </a:pathLst>
          </a:custGeom>
          <a:solidFill>
            <a:srgbClr val="E5EE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9" name="Google Shape;309;p17"/>
          <p:cNvPicPr preferRelativeResize="0"/>
          <p:nvPr/>
        </p:nvPicPr>
        <p:blipFill rotWithShape="1">
          <a:blip r:embed="rId7">
            <a:alphaModFix/>
          </a:blip>
          <a:srcRect l="22953" t="12144" r="12284" b="24733"/>
          <a:stretch/>
        </p:blipFill>
        <p:spPr>
          <a:xfrm flipH="1">
            <a:off x="9147042" y="3890057"/>
            <a:ext cx="3044958" cy="2967943"/>
          </a:xfrm>
          <a:prstGeom prst="rect">
            <a:avLst/>
          </a:prstGeom>
          <a:noFill/>
          <a:ln>
            <a:noFill/>
          </a:ln>
        </p:spPr>
      </p:pic>
      <p:sp>
        <p:nvSpPr>
          <p:cNvPr id="20" name="Title 1">
            <a:extLst>
              <a:ext uri="{FF2B5EF4-FFF2-40B4-BE49-F238E27FC236}">
                <a16:creationId xmlns:a16="http://schemas.microsoft.com/office/drawing/2014/main" id="{62CFCFC9-41AF-4641-9F2E-EAB7947A3A51}"/>
              </a:ext>
            </a:extLst>
          </p:cNvPr>
          <p:cNvSpPr>
            <a:spLocks noGrp="1"/>
          </p:cNvSpPr>
          <p:nvPr>
            <p:ph type="title"/>
          </p:nvPr>
        </p:nvSpPr>
        <p:spPr>
          <a:xfrm>
            <a:off x="499237" y="369394"/>
            <a:ext cx="11101135" cy="906245"/>
          </a:xfrm>
        </p:spPr>
        <p:txBody>
          <a:bodyPr>
            <a:normAutofit/>
          </a:bodyPr>
          <a:lstStyle/>
          <a:p>
            <a:r>
              <a:rPr lang="en-US" sz="4800" dirty="0"/>
              <a:t>GitHub Link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Persona 1</a:t>
            </a:r>
          </a:p>
        </p:txBody>
      </p:sp>
      <p:graphicFrame>
        <p:nvGraphicFramePr>
          <p:cNvPr id="5" name="Google Shape;152;p4">
            <a:extLst>
              <a:ext uri="{FF2B5EF4-FFF2-40B4-BE49-F238E27FC236}">
                <a16:creationId xmlns:a16="http://schemas.microsoft.com/office/drawing/2014/main" id="{F5A7578E-57BC-48B2-9529-1AECABE8F806}"/>
              </a:ext>
            </a:extLst>
          </p:cNvPr>
          <p:cNvGraphicFramePr/>
          <p:nvPr>
            <p:extLst>
              <p:ext uri="{D42A27DB-BD31-4B8C-83A1-F6EECF244321}">
                <p14:modId xmlns:p14="http://schemas.microsoft.com/office/powerpoint/2010/main" val="3501768525"/>
              </p:ext>
            </p:extLst>
          </p:nvPr>
        </p:nvGraphicFramePr>
        <p:xfrm>
          <a:off x="777250" y="1275639"/>
          <a:ext cx="10637500" cy="5458161"/>
        </p:xfrm>
        <a:graphic>
          <a:graphicData uri="http://schemas.openxmlformats.org/drawingml/2006/table">
            <a:tbl>
              <a:tblPr firstRow="1" firstCol="1" lastRow="1" lastCol="1" bandRow="1" bandCol="1">
                <a:noFill/>
              </a:tblPr>
              <a:tblGrid>
                <a:gridCol w="3512500">
                  <a:extLst>
                    <a:ext uri="{9D8B030D-6E8A-4147-A177-3AD203B41FA5}">
                      <a16:colId xmlns:a16="http://schemas.microsoft.com/office/drawing/2014/main" val="20000"/>
                    </a:ext>
                  </a:extLst>
                </a:gridCol>
                <a:gridCol w="3493825">
                  <a:extLst>
                    <a:ext uri="{9D8B030D-6E8A-4147-A177-3AD203B41FA5}">
                      <a16:colId xmlns:a16="http://schemas.microsoft.com/office/drawing/2014/main" val="20001"/>
                    </a:ext>
                  </a:extLst>
                </a:gridCol>
                <a:gridCol w="3631175">
                  <a:extLst>
                    <a:ext uri="{9D8B030D-6E8A-4147-A177-3AD203B41FA5}">
                      <a16:colId xmlns:a16="http://schemas.microsoft.com/office/drawing/2014/main" val="20002"/>
                    </a:ext>
                  </a:extLst>
                </a:gridCol>
              </a:tblGrid>
              <a:tr h="48147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latin typeface="+mn-lt"/>
                          <a:ea typeface="Gill Sans"/>
                          <a:cs typeface="Gill Sans"/>
                          <a:sym typeface="Gill Sans"/>
                        </a:rPr>
                        <a:t> PICTURE &amp; NAME</a:t>
                      </a:r>
                      <a:endParaRPr sz="1400" b="1" u="none" strike="noStrike" cap="none" dirty="0">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latin typeface="+mn-lt"/>
                          <a:ea typeface="Gill Sans"/>
                          <a:cs typeface="Gill Sans"/>
                          <a:sym typeface="Gill Sans"/>
                        </a:rPr>
                        <a:t> DETAILS</a:t>
                      </a:r>
                      <a:endParaRPr sz="1400" b="1" u="none" strike="noStrike" cap="none">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latin typeface="+mn-lt"/>
                          <a:ea typeface="Gill Sans"/>
                          <a:cs typeface="Gill Sans"/>
                          <a:sym typeface="Gill Sans"/>
                        </a:rPr>
                        <a:t> GOAL</a:t>
                      </a:r>
                      <a:endParaRPr sz="1400" b="1" u="none" strike="noStrike" cap="none" dirty="0">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280625">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 </a:t>
                      </a:r>
                      <a:endParaRPr sz="1400" u="none" strike="noStrike" cap="none">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 </a:t>
                      </a:r>
                      <a:endParaRPr sz="1400" u="none" strike="noStrike" cap="none">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 </a:t>
                      </a:r>
                      <a:endParaRPr sz="1400" u="none" strike="noStrike" cap="none">
                        <a:latin typeface="+mn-lt"/>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Name: Dan William</a:t>
                      </a:r>
                      <a:endParaRPr sz="1400" u="none" strike="noStrike" cap="none">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Age: 24</a:t>
                      </a:r>
                      <a:endParaRPr sz="1400" u="none" strike="noStrike" cap="none">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a:latin typeface="+mn-lt"/>
                          <a:ea typeface="Gill Sans"/>
                          <a:cs typeface="Gill Sans"/>
                          <a:sym typeface="Gill Sans"/>
                        </a:rPr>
                        <a:t>Designation: Student </a:t>
                      </a:r>
                      <a:endParaRPr sz="1400" b="0" u="none" strike="noStrike" cap="none">
                        <a:latin typeface="+mn-lt"/>
                        <a:ea typeface="Gill Sans"/>
                        <a:cs typeface="Gill Sans"/>
                        <a:sym typeface="Gill Sans"/>
                      </a:endParaRPr>
                    </a:p>
                  </a:txBody>
                  <a:tcPr marL="0" marR="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Role:  Student</a:t>
                      </a:r>
                      <a:endParaRPr sz="1400" b="0" u="none" strike="noStrike" cap="none" dirty="0">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b="0" u="none" strike="noStrike" cap="none" dirty="0">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Dan is a Student at Pace University. As an Information Technology student, he is struggling to learn and practice at least two most demanding computer languages so that he can prepare for his interviews to crack coding assessments by practicing his skills at a single platform which is available online where he can write, test and save his code without wasting extra memory space of his computer and save time as well. He can subscribe an online compiler platform, write, save and share the codes for future use.</a:t>
                      </a:r>
                      <a:endParaRPr sz="1400" b="0" u="none" strike="noStrike" cap="none" dirty="0">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b="0" u="none" strike="noStrike" cap="none" dirty="0">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b="0" u="none" strike="noStrike" cap="none" dirty="0">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He wants to get rid of installing multiple IDE’s and save his time to practice his coding skills for the assessment tests. Also, he wants to save it for later use.</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u="none" strike="noStrike" cap="none" dirty="0">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latin typeface="+mn-lt"/>
                          <a:ea typeface="Gill Sans"/>
                          <a:cs typeface="Gill Sans"/>
                          <a:sym typeface="Gill Sans"/>
                        </a:rPr>
                        <a:t> </a:t>
                      </a:r>
                      <a:endParaRPr sz="1400" b="0" u="none" strike="noStrike" cap="none" dirty="0">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6" name="Google Shape;153;p4" descr="A person sitting at a desk with a computer&#10;&#10;Description automatically generated with low confidence">
            <a:extLst>
              <a:ext uri="{FF2B5EF4-FFF2-40B4-BE49-F238E27FC236}">
                <a16:creationId xmlns:a16="http://schemas.microsoft.com/office/drawing/2014/main" id="{0F78FE8E-DF4A-4D9F-BD70-FB4BF6F459AC}"/>
              </a:ext>
            </a:extLst>
          </p:cNvPr>
          <p:cNvPicPr preferRelativeResize="0"/>
          <p:nvPr/>
        </p:nvPicPr>
        <p:blipFill rotWithShape="1">
          <a:blip r:embed="rId2">
            <a:alphaModFix/>
          </a:blip>
          <a:srcRect/>
          <a:stretch/>
        </p:blipFill>
        <p:spPr>
          <a:xfrm>
            <a:off x="1058779" y="2345698"/>
            <a:ext cx="2915631" cy="21666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4476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Demo</a:t>
            </a:r>
          </a:p>
        </p:txBody>
      </p:sp>
      <p:sp>
        <p:nvSpPr>
          <p:cNvPr id="3" name="TextBox 2">
            <a:extLst>
              <a:ext uri="{FF2B5EF4-FFF2-40B4-BE49-F238E27FC236}">
                <a16:creationId xmlns:a16="http://schemas.microsoft.com/office/drawing/2014/main" id="{15394936-DC8A-40DC-85C4-45FA37AFC7FB}"/>
              </a:ext>
            </a:extLst>
          </p:cNvPr>
          <p:cNvSpPr txBox="1"/>
          <p:nvPr/>
        </p:nvSpPr>
        <p:spPr>
          <a:xfrm>
            <a:off x="1466850" y="1809750"/>
            <a:ext cx="7162800" cy="321945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70579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oogle Shape;152;p4">
            <a:extLst>
              <a:ext uri="{FF2B5EF4-FFF2-40B4-BE49-F238E27FC236}">
                <a16:creationId xmlns:a16="http://schemas.microsoft.com/office/drawing/2014/main" id="{F5A7578E-57BC-48B2-9529-1AECABE8F806}"/>
              </a:ext>
            </a:extLst>
          </p:cNvPr>
          <p:cNvGraphicFramePr/>
          <p:nvPr>
            <p:extLst>
              <p:ext uri="{D42A27DB-BD31-4B8C-83A1-F6EECF244321}">
                <p14:modId xmlns:p14="http://schemas.microsoft.com/office/powerpoint/2010/main" val="3721624869"/>
              </p:ext>
            </p:extLst>
          </p:nvPr>
        </p:nvGraphicFramePr>
        <p:xfrm>
          <a:off x="777250" y="1246611"/>
          <a:ext cx="10637500" cy="5210039"/>
        </p:xfrm>
        <a:graphic>
          <a:graphicData uri="http://schemas.openxmlformats.org/drawingml/2006/table">
            <a:tbl>
              <a:tblPr firstRow="1" firstCol="1" lastRow="1" lastCol="1" bandRow="1" bandCol="1">
                <a:noFill/>
              </a:tblPr>
              <a:tblGrid>
                <a:gridCol w="3512500">
                  <a:extLst>
                    <a:ext uri="{9D8B030D-6E8A-4147-A177-3AD203B41FA5}">
                      <a16:colId xmlns:a16="http://schemas.microsoft.com/office/drawing/2014/main" val="20000"/>
                    </a:ext>
                  </a:extLst>
                </a:gridCol>
                <a:gridCol w="3493825">
                  <a:extLst>
                    <a:ext uri="{9D8B030D-6E8A-4147-A177-3AD203B41FA5}">
                      <a16:colId xmlns:a16="http://schemas.microsoft.com/office/drawing/2014/main" val="20001"/>
                    </a:ext>
                  </a:extLst>
                </a:gridCol>
                <a:gridCol w="3631175">
                  <a:extLst>
                    <a:ext uri="{9D8B030D-6E8A-4147-A177-3AD203B41FA5}">
                      <a16:colId xmlns:a16="http://schemas.microsoft.com/office/drawing/2014/main" val="20002"/>
                    </a:ext>
                  </a:extLst>
                </a:gridCol>
              </a:tblGrid>
              <a:tr h="52413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Gill Sans"/>
                          <a:cs typeface="Gill Sans"/>
                          <a:sym typeface="Gill Sans"/>
                        </a:rPr>
                        <a:t> PICTURE &amp; NAME</a:t>
                      </a:r>
                      <a:endParaRPr sz="1400" b="1" u="none" strike="noStrike" cap="none" dirty="0">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Gill Sans"/>
                          <a:cs typeface="Gill Sans"/>
                          <a:sym typeface="Gill Sans"/>
                        </a:rPr>
                        <a:t> DETAILS</a:t>
                      </a:r>
                      <a:endParaRPr sz="1400" b="1" u="none" strike="noStrike" cap="none" dirty="0">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Gill Sans"/>
                          <a:cs typeface="Gill Sans"/>
                          <a:sym typeface="Gill Sans"/>
                        </a:rPr>
                        <a:t> GOAL</a:t>
                      </a:r>
                      <a:endParaRPr sz="1400" b="1" u="none" strike="noStrike" cap="none" dirty="0">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85907">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lang="en-US"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Name: Ethan </a:t>
                      </a:r>
                      <a:r>
                        <a:rPr lang="en-US" sz="1400" b="0" u="none" strike="noStrike" cap="none" dirty="0" err="1">
                          <a:solidFill>
                            <a:schemeClr val="tx1"/>
                          </a:solidFill>
                          <a:latin typeface="+mn-lt"/>
                          <a:ea typeface="Gill Sans"/>
                          <a:cs typeface="Gill Sans"/>
                          <a:sym typeface="Gill Sans"/>
                        </a:rPr>
                        <a:t>Coufal</a:t>
                      </a:r>
                      <a:endParaRPr lang="en-US"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Age: 30</a:t>
                      </a:r>
                      <a:endParaRPr lang="en-US"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Designation: Software Developer </a:t>
                      </a:r>
                    </a:p>
                  </a:txBody>
                  <a:tcPr marL="0" marR="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Role: Software Developer</a:t>
                      </a: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Ethan is an independent mother of her single child. She is a struggling software developer working from home. She has to code in java as well as she has got a task to learn python from her company. But she barely has time to download multiple IDEs to learn, test and save her code simultaneously by keeping in mind the storage space of her computer. </a:t>
                      </a: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b="0" u="none" strike="noStrike" cap="none" dirty="0">
                        <a:solidFill>
                          <a:schemeClr val="tx1"/>
                        </a:solidFill>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b="0" u="none" strike="noStrike" cap="none" dirty="0">
                        <a:solidFill>
                          <a:schemeClr val="tx1"/>
                        </a:solidFill>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She needs a single platform where she can write, test and save her code without wasting the memory of her PC. So that, she can save the time and access her code for long term by saving the code.</a:t>
                      </a: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b="0" u="none" strike="noStrike" cap="none" dirty="0">
                        <a:solidFill>
                          <a:schemeClr val="tx1"/>
                        </a:solidFill>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7" name="Google Shape;160;p5" descr="A picture containing wall, indoor, person&#10;&#10;Description automatically generated">
            <a:extLst>
              <a:ext uri="{FF2B5EF4-FFF2-40B4-BE49-F238E27FC236}">
                <a16:creationId xmlns:a16="http://schemas.microsoft.com/office/drawing/2014/main" id="{F6C859A0-2591-464A-93AB-E07FF5D97F80}"/>
              </a:ext>
            </a:extLst>
          </p:cNvPr>
          <p:cNvPicPr preferRelativeResize="0"/>
          <p:nvPr/>
        </p:nvPicPr>
        <p:blipFill rotWithShape="1">
          <a:blip r:embed="rId2">
            <a:alphaModFix/>
          </a:blip>
          <a:srcRect/>
          <a:stretch/>
        </p:blipFill>
        <p:spPr>
          <a:xfrm>
            <a:off x="1058778" y="2345697"/>
            <a:ext cx="2915631" cy="2166603"/>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Persona 2</a:t>
            </a:r>
          </a:p>
        </p:txBody>
      </p:sp>
    </p:spTree>
    <p:extLst>
      <p:ext uri="{BB962C8B-B14F-4D97-AF65-F5344CB8AC3E}">
        <p14:creationId xmlns:p14="http://schemas.microsoft.com/office/powerpoint/2010/main" val="4010281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499237" y="369394"/>
            <a:ext cx="11101135" cy="906245"/>
          </a:xfrm>
        </p:spPr>
        <p:txBody>
          <a:bodyPr>
            <a:normAutofit/>
          </a:bodyPr>
          <a:lstStyle/>
          <a:p>
            <a:r>
              <a:rPr lang="en-US" sz="4800" dirty="0"/>
              <a:t>Persona 3</a:t>
            </a:r>
          </a:p>
        </p:txBody>
      </p:sp>
      <p:graphicFrame>
        <p:nvGraphicFramePr>
          <p:cNvPr id="5" name="Google Shape;152;p4">
            <a:extLst>
              <a:ext uri="{FF2B5EF4-FFF2-40B4-BE49-F238E27FC236}">
                <a16:creationId xmlns:a16="http://schemas.microsoft.com/office/drawing/2014/main" id="{F5A7578E-57BC-48B2-9529-1AECABE8F806}"/>
              </a:ext>
            </a:extLst>
          </p:cNvPr>
          <p:cNvGraphicFramePr/>
          <p:nvPr>
            <p:extLst>
              <p:ext uri="{D42A27DB-BD31-4B8C-83A1-F6EECF244321}">
                <p14:modId xmlns:p14="http://schemas.microsoft.com/office/powerpoint/2010/main" val="274765352"/>
              </p:ext>
            </p:extLst>
          </p:nvPr>
        </p:nvGraphicFramePr>
        <p:xfrm>
          <a:off x="777250" y="1275639"/>
          <a:ext cx="10637500" cy="5679816"/>
        </p:xfrm>
        <a:graphic>
          <a:graphicData uri="http://schemas.openxmlformats.org/drawingml/2006/table">
            <a:tbl>
              <a:tblPr firstRow="1" firstCol="1" lastRow="1" lastCol="1" bandRow="1" bandCol="1">
                <a:noFill/>
              </a:tblPr>
              <a:tblGrid>
                <a:gridCol w="3512500">
                  <a:extLst>
                    <a:ext uri="{9D8B030D-6E8A-4147-A177-3AD203B41FA5}">
                      <a16:colId xmlns:a16="http://schemas.microsoft.com/office/drawing/2014/main" val="20000"/>
                    </a:ext>
                  </a:extLst>
                </a:gridCol>
                <a:gridCol w="3493825">
                  <a:extLst>
                    <a:ext uri="{9D8B030D-6E8A-4147-A177-3AD203B41FA5}">
                      <a16:colId xmlns:a16="http://schemas.microsoft.com/office/drawing/2014/main" val="20001"/>
                    </a:ext>
                  </a:extLst>
                </a:gridCol>
                <a:gridCol w="3631175">
                  <a:extLst>
                    <a:ext uri="{9D8B030D-6E8A-4147-A177-3AD203B41FA5}">
                      <a16:colId xmlns:a16="http://schemas.microsoft.com/office/drawing/2014/main" val="20002"/>
                    </a:ext>
                  </a:extLst>
                </a:gridCol>
              </a:tblGrid>
              <a:tr h="438589">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Gill Sans"/>
                          <a:cs typeface="Gill Sans"/>
                          <a:sym typeface="Gill Sans"/>
                        </a:rPr>
                        <a:t> PICTURE &amp; NAME</a:t>
                      </a:r>
                      <a:endParaRPr sz="1400" b="1" u="none" strike="noStrike" cap="none" dirty="0">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tx1"/>
                          </a:solidFill>
                          <a:latin typeface="+mn-lt"/>
                          <a:ea typeface="Gill Sans"/>
                          <a:cs typeface="Gill Sans"/>
                          <a:sym typeface="Gill Sans"/>
                        </a:rPr>
                        <a:t> DETAILS</a:t>
                      </a:r>
                      <a:endParaRPr sz="1400" b="1" u="none" strike="noStrike" cap="none">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tx1"/>
                          </a:solidFill>
                          <a:latin typeface="+mn-lt"/>
                          <a:ea typeface="Gill Sans"/>
                          <a:cs typeface="Gill Sans"/>
                          <a:sym typeface="Gill Sans"/>
                        </a:rPr>
                        <a:t> GOAL</a:t>
                      </a:r>
                      <a:endParaRPr sz="1400" b="1" u="none" strike="noStrike" cap="none" dirty="0">
                        <a:solidFill>
                          <a:schemeClr val="tx1"/>
                        </a:solidFill>
                        <a:latin typeface="+mn-lt"/>
                        <a:ea typeface="Gill Sans"/>
                        <a:cs typeface="Gill Sans"/>
                        <a:sym typeface="Gill Sans"/>
                      </a:endParaRPr>
                    </a:p>
                  </a:txBody>
                  <a:tcPr marL="0" marR="0" marT="0" marB="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774378">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endParaRPr sz="1400" b="0" u="none" strike="noStrike" cap="none" dirty="0">
                        <a:solidFill>
                          <a:schemeClr val="tx1"/>
                        </a:solidFill>
                        <a:latin typeface="+mn-lt"/>
                        <a:ea typeface="Gill Sans"/>
                        <a:cs typeface="Gill Sans"/>
                        <a:sym typeface="Gill Sans"/>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Name: John McCarthy</a:t>
                      </a:r>
                      <a:endParaRPr lang="en-US"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Age: 27</a:t>
                      </a:r>
                      <a:endParaRPr lang="en-US" sz="1400" u="none" strike="noStrike" cap="none" dirty="0">
                        <a:solidFill>
                          <a:schemeClr val="tx1"/>
                        </a:solidFill>
                        <a:latin typeface="+mn-lt"/>
                      </a:endParaRPr>
                    </a:p>
                    <a:p>
                      <a:pPr marL="266065" marR="163830"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Designation: Student </a:t>
                      </a:r>
                    </a:p>
                  </a:txBody>
                  <a:tcPr marL="0" marR="0" marT="0" marB="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309245" marR="221615" lvl="0" indent="0" algn="l" rtl="0">
                        <a:lnSpc>
                          <a:spcPct val="112000"/>
                        </a:lnSpc>
                        <a:spcBef>
                          <a:spcPts val="0"/>
                        </a:spcBef>
                        <a:spcAft>
                          <a:spcPts val="0"/>
                        </a:spcAft>
                        <a:buClr>
                          <a:srgbClr val="000000"/>
                        </a:buClr>
                        <a:buSzPts val="1400"/>
                        <a:buFont typeface="Arial"/>
                        <a:buNone/>
                      </a:pPr>
                      <a:endParaRPr lang="en-US" sz="1400" b="0" u="none" strike="noStrike" cap="none" dirty="0">
                        <a:solidFill>
                          <a:schemeClr val="tx1"/>
                        </a:solidFill>
                        <a:latin typeface="+mn-lt"/>
                        <a:ea typeface="Gill Sans"/>
                        <a:cs typeface="Gill Sans"/>
                        <a:sym typeface="Gill Sans"/>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Role: Student</a:t>
                      </a: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John is a student at Pace University. Being a Graduate student in Computer Science, writing and compiling codes in different languages is part of his daily life. Sometimes, He finds it difficult to get the subscription for different IDEs because it’s costly and time consuming. It will become more costly if he will take subscription for all different IDEs for each coding languages. Therefore, he yearns for a single platform where he can compile, run and save time at least more frequently used languages (Java, Python, C#, C, C++) at the same platform by making the coder’s life easier.</a:t>
                      </a:r>
                      <a:endParaRPr lang="en-US" sz="1400" u="none" strike="noStrike" cap="none" dirty="0">
                        <a:solidFill>
                          <a:schemeClr val="tx1"/>
                        </a:solidFill>
                        <a:latin typeface="+mn-lt"/>
                      </a:endParaRPr>
                    </a:p>
                    <a:p>
                      <a:pPr marL="309245" marR="22161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b="0" u="none" strike="noStrike" cap="none" dirty="0">
                        <a:solidFill>
                          <a:schemeClr val="tx1"/>
                        </a:solidFill>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He wants a different compiler at single platform, where he can compile at least more frequently used languages (Java, python, C#, C/C++) to make his coding life easier and save time.</a:t>
                      </a:r>
                      <a:endParaRPr lang="en-US"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u="none" strike="noStrike" cap="none" dirty="0">
                        <a:solidFill>
                          <a:schemeClr val="tx1"/>
                        </a:solidFill>
                        <a:latin typeface="+mn-lt"/>
                      </a:endParaRPr>
                    </a:p>
                    <a:p>
                      <a:pPr marL="304800" marR="570865" lvl="0" indent="0" algn="l" rtl="0">
                        <a:lnSpc>
                          <a:spcPct val="112000"/>
                        </a:lnSpc>
                        <a:spcBef>
                          <a:spcPts val="0"/>
                        </a:spcBef>
                        <a:spcAft>
                          <a:spcPts val="0"/>
                        </a:spcAft>
                        <a:buClr>
                          <a:srgbClr val="000000"/>
                        </a:buClr>
                        <a:buSzPts val="1400"/>
                        <a:buFont typeface="Arial"/>
                        <a:buNone/>
                      </a:pPr>
                      <a:r>
                        <a:rPr lang="en-US" sz="1400" b="0" u="none" strike="noStrike" cap="none" dirty="0">
                          <a:solidFill>
                            <a:schemeClr val="tx1"/>
                          </a:solidFill>
                          <a:latin typeface="+mn-lt"/>
                          <a:ea typeface="Gill Sans"/>
                          <a:cs typeface="Gill Sans"/>
                          <a:sym typeface="Gill Sans"/>
                        </a:rPr>
                        <a:t> </a:t>
                      </a:r>
                      <a:endParaRPr sz="1400" b="0" u="none" strike="noStrike" cap="none" dirty="0">
                        <a:solidFill>
                          <a:schemeClr val="tx1"/>
                        </a:solidFill>
                        <a:latin typeface="+mn-lt"/>
                        <a:ea typeface="Gill Sans"/>
                        <a:cs typeface="Gill Sans"/>
                        <a:sym typeface="Gill Sans"/>
                      </a:endParaRPr>
                    </a:p>
                  </a:txBody>
                  <a:tcPr marL="0" marR="0" marT="0" marB="0">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7" name="Google Shape;167;p6" descr="A picture containing text, person, wearing&#10;&#10;Description automatically generated">
            <a:extLst>
              <a:ext uri="{FF2B5EF4-FFF2-40B4-BE49-F238E27FC236}">
                <a16:creationId xmlns:a16="http://schemas.microsoft.com/office/drawing/2014/main" id="{B8FC43E7-813C-4656-9F9E-8B2BAA6DEAEC}"/>
              </a:ext>
            </a:extLst>
          </p:cNvPr>
          <p:cNvPicPr preferRelativeResize="0"/>
          <p:nvPr/>
        </p:nvPicPr>
        <p:blipFill rotWithShape="1">
          <a:blip r:embed="rId2">
            <a:alphaModFix/>
          </a:blip>
          <a:srcRect/>
          <a:stretch/>
        </p:blipFill>
        <p:spPr>
          <a:xfrm>
            <a:off x="1058779" y="2345698"/>
            <a:ext cx="2915631" cy="21666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82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510-80FE-4046-8457-3A8AB29210AE}"/>
              </a:ext>
            </a:extLst>
          </p:cNvPr>
          <p:cNvSpPr>
            <a:spLocks noGrp="1"/>
          </p:cNvSpPr>
          <p:nvPr>
            <p:ph type="title"/>
          </p:nvPr>
        </p:nvSpPr>
        <p:spPr>
          <a:xfrm>
            <a:off x="560392" y="2308350"/>
            <a:ext cx="4500561" cy="2241300"/>
          </a:xfrm>
        </p:spPr>
        <p:txBody>
          <a:bodyPr vert="horz" lIns="91440" tIns="45720" rIns="91440" bIns="45720" rtlCol="0" anchor="t">
            <a:noAutofit/>
          </a:bodyPr>
          <a:lstStyle/>
          <a:p>
            <a:r>
              <a:rPr lang="en-US" dirty="0"/>
              <a:t>Tools</a:t>
            </a:r>
            <a:br>
              <a:rPr lang="en-US" dirty="0"/>
            </a:br>
            <a:r>
              <a:rPr lang="en-US" dirty="0"/>
              <a:t>and</a:t>
            </a:r>
            <a:br>
              <a:rPr lang="en-US" dirty="0"/>
            </a:br>
            <a:r>
              <a:rPr lang="en-US" dirty="0"/>
              <a:t>Technologies</a:t>
            </a:r>
            <a:endParaRPr lang="en-US" sz="7200" dirty="0"/>
          </a:p>
        </p:txBody>
      </p:sp>
      <p:sp>
        <p:nvSpPr>
          <p:cNvPr id="17" name="Rectangle 16">
            <a:extLst>
              <a:ext uri="{FF2B5EF4-FFF2-40B4-BE49-F238E27FC236}">
                <a16:creationId xmlns:a16="http://schemas.microsoft.com/office/drawing/2014/main" id="{5DA058D6-3DE5-4293-840E-D19FBB204046}"/>
              </a:ext>
            </a:extLst>
          </p:cNvPr>
          <p:cNvSpPr/>
          <p:nvPr/>
        </p:nvSpPr>
        <p:spPr>
          <a:xfrm>
            <a:off x="5232400" y="545125"/>
            <a:ext cx="6408738" cy="5755222"/>
          </a:xfrm>
          <a:prstGeom prst="rect">
            <a:avLst/>
          </a:prstGeom>
        </p:spPr>
        <p:txBody>
          <a:bodyPr vert="horz" lIns="91440" tIns="45720" rIns="91440" bIns="45720" rtlCol="0" anchor="t">
            <a:norm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Front-end, Back-end and Database Technologies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AWS Services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Other Tools</a:t>
            </a:r>
          </a:p>
        </p:txBody>
      </p:sp>
    </p:spTree>
    <p:extLst>
      <p:ext uri="{BB962C8B-B14F-4D97-AF65-F5344CB8AC3E}">
        <p14:creationId xmlns:p14="http://schemas.microsoft.com/office/powerpoint/2010/main" val="392086547"/>
      </p:ext>
    </p:extLst>
  </p:cSld>
  <p:clrMapOvr>
    <a:masterClrMapping/>
  </p:clrMapOvr>
</p:sld>
</file>

<file path=ppt/theme/theme1.xml><?xml version="1.0" encoding="utf-8"?>
<a:theme xmlns:a="http://schemas.openxmlformats.org/drawingml/2006/main" name="GlowVTI">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819</TotalTime>
  <Words>6362</Words>
  <Application>Microsoft Macintosh PowerPoint</Application>
  <PresentationFormat>Widescreen</PresentationFormat>
  <Paragraphs>1639</Paragraphs>
  <Slides>60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Avenir Next LT Pro</vt:lpstr>
      <vt:lpstr>Bell MT</vt:lpstr>
      <vt:lpstr>Calibri</vt:lpstr>
      <vt:lpstr>Gill Sans</vt:lpstr>
      <vt:lpstr>GlowVTI</vt:lpstr>
      <vt:lpstr>Online Cloud Compiler (ONCC)</vt:lpstr>
      <vt:lpstr>Roles and Responsibilities</vt:lpstr>
      <vt:lpstr>Agenda</vt:lpstr>
      <vt:lpstr>Project Overview</vt:lpstr>
      <vt:lpstr>Project Requirements</vt:lpstr>
      <vt:lpstr>Persona 1</vt:lpstr>
      <vt:lpstr>Persona 2</vt:lpstr>
      <vt:lpstr>Persona 3</vt:lpstr>
      <vt:lpstr>Tools and Technologies</vt:lpstr>
      <vt:lpstr>Front-end, Back-end and Database Technologies</vt:lpstr>
      <vt:lpstr>AWS Services</vt:lpstr>
      <vt:lpstr>Other Tools</vt:lpstr>
      <vt:lpstr>System Architecture</vt:lpstr>
      <vt:lpstr>Sequence Diagram</vt:lpstr>
      <vt:lpstr>AWS System Architecture</vt:lpstr>
      <vt:lpstr>CS-691 Sprint 1-4 Recap </vt:lpstr>
      <vt:lpstr>Sprint 1 Artifacts</vt:lpstr>
      <vt:lpstr>Sprint 1 Hours Burndown</vt:lpstr>
      <vt:lpstr>Sprint 1 Burndown (Story Points)</vt:lpstr>
      <vt:lpstr>Sprint 2 Artifacts</vt:lpstr>
      <vt:lpstr>Sprint 2 Hours Burndown </vt:lpstr>
      <vt:lpstr>Sprint 2 Burndown (Story Points)</vt:lpstr>
      <vt:lpstr>Sprint 3 Artifacts</vt:lpstr>
      <vt:lpstr>Sprint 3 Test Cases</vt:lpstr>
      <vt:lpstr>Sprint 3 Hours Burndown </vt:lpstr>
      <vt:lpstr>Sprint 3 Burndown (Story Points)</vt:lpstr>
      <vt:lpstr>Sprint 4 Artifacts</vt:lpstr>
      <vt:lpstr>Sprint 4 Test Cases</vt:lpstr>
      <vt:lpstr>Sprint 4 Burndown</vt:lpstr>
      <vt:lpstr>CS-692 Sprint 5-7 Recap </vt:lpstr>
      <vt:lpstr>Sprint 5 Artifacts</vt:lpstr>
      <vt:lpstr>Sprint 5 Test Cases</vt:lpstr>
      <vt:lpstr>Sprint 5 Burndown</vt:lpstr>
      <vt:lpstr>Sprint 6 Artifacts</vt:lpstr>
      <vt:lpstr>Sprint 6 Test Cases</vt:lpstr>
      <vt:lpstr>Sprint 6 Burndown</vt:lpstr>
      <vt:lpstr>Sprint 7 Artifacts</vt:lpstr>
      <vt:lpstr>Sprint 7 Test Cases</vt:lpstr>
      <vt:lpstr>Sprint 7 Test Cases Continued</vt:lpstr>
      <vt:lpstr>Sprint 7 Burndown</vt:lpstr>
      <vt:lpstr>CS-692 Sprint 8 </vt:lpstr>
      <vt:lpstr>Overview of Sprint 8</vt:lpstr>
      <vt:lpstr>Recap of Sprint 7</vt:lpstr>
      <vt:lpstr>Sprint 8 Report</vt:lpstr>
      <vt:lpstr>Committed and Completed Artifacts</vt:lpstr>
      <vt:lpstr>Sprint 8 Test Cases</vt:lpstr>
      <vt:lpstr>Sprint 8 Burndown</vt:lpstr>
      <vt:lpstr>Project Deliverables</vt:lpstr>
      <vt:lpstr>Homepage</vt:lpstr>
      <vt:lpstr>Registration</vt:lpstr>
      <vt:lpstr>Login</vt:lpstr>
      <vt:lpstr>Save</vt:lpstr>
      <vt:lpstr>Compiler</vt:lpstr>
      <vt:lpstr>Download/Delete/Edit/Error</vt:lpstr>
      <vt:lpstr>Retrospectives</vt:lpstr>
      <vt:lpstr>Conclusion</vt:lpstr>
      <vt:lpstr>Future Scope</vt:lpstr>
      <vt:lpstr>Velocity Report</vt:lpstr>
      <vt:lpstr>GitHub Link</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Cloud Compiler (ONCC)</dc:title>
  <dc:creator>Sanath Gholap</dc:creator>
  <cp:lastModifiedBy>Harshada Harshada</cp:lastModifiedBy>
  <cp:revision>56</cp:revision>
  <dcterms:created xsi:type="dcterms:W3CDTF">2021-04-29T15:16:35Z</dcterms:created>
  <dcterms:modified xsi:type="dcterms:W3CDTF">2021-05-02T23:39:55Z</dcterms:modified>
</cp:coreProperties>
</file>